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gif" ContentType="image/gif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64" r:id="rId2"/>
    <p:sldId id="286" r:id="rId3"/>
    <p:sldId id="259" r:id="rId4"/>
    <p:sldId id="263" r:id="rId5"/>
    <p:sldId id="280" r:id="rId6"/>
    <p:sldId id="260" r:id="rId7"/>
    <p:sldId id="265" r:id="rId8"/>
    <p:sldId id="278" r:id="rId9"/>
    <p:sldId id="266" r:id="rId10"/>
    <p:sldId id="256" r:id="rId11"/>
    <p:sldId id="257" r:id="rId12"/>
    <p:sldId id="258" r:id="rId13"/>
    <p:sldId id="271" r:id="rId14"/>
    <p:sldId id="272" r:id="rId15"/>
    <p:sldId id="261" r:id="rId16"/>
    <p:sldId id="262" r:id="rId17"/>
    <p:sldId id="267" r:id="rId18"/>
    <p:sldId id="270" r:id="rId19"/>
    <p:sldId id="269" r:id="rId20"/>
    <p:sldId id="273" r:id="rId21"/>
    <p:sldId id="281" r:id="rId22"/>
    <p:sldId id="282" r:id="rId23"/>
    <p:sldId id="283" r:id="rId24"/>
    <p:sldId id="284" r:id="rId25"/>
    <p:sldId id="285" r:id="rId26"/>
    <p:sldId id="274" r:id="rId27"/>
    <p:sldId id="277" r:id="rId28"/>
    <p:sldId id="279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7"/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olidFill>
              <a:srgbClr val="813CBA"/>
            </a:solidFill>
          </c:spPr>
          <c:dPt>
            <c:idx val="0"/>
            <c:spPr>
              <a:gradFill flip="none" rotWithShape="1">
                <a:gsLst>
                  <a:gs pos="0">
                    <a:srgbClr val="CC0066">
                      <a:shade val="30000"/>
                      <a:satMod val="115000"/>
                    </a:srgbClr>
                  </a:gs>
                  <a:gs pos="50000">
                    <a:srgbClr val="CC0066">
                      <a:shade val="67500"/>
                      <a:satMod val="115000"/>
                    </a:srgbClr>
                  </a:gs>
                  <a:gs pos="100000">
                    <a:srgbClr val="CC0066">
                      <a:shade val="100000"/>
                      <a:satMod val="115000"/>
                    </a:srgbClr>
                  </a:gs>
                </a:gsLst>
                <a:lin ang="0" scaled="1"/>
                <a:tileRect/>
              </a:gradFill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z="2000" b="1" smtClean="0">
                        <a:solidFill>
                          <a:schemeClr val="bg1"/>
                        </a:solidFill>
                      </a:rPr>
                      <a:t>Rh+</a:t>
                    </a:r>
                    <a:r>
                      <a:rPr lang="ru-RU" sz="2000" b="1">
                        <a:solidFill>
                          <a:schemeClr val="bg1"/>
                        </a:solidFill>
                      </a:rPr>
                      <a:t>
85%</a:t>
                    </a:r>
                  </a:p>
                </c:rich>
              </c:tx>
              <c:showCatName val="1"/>
              <c:showPercent val="1"/>
            </c:dLbl>
            <c:dLbl>
              <c:idx val="1"/>
              <c:layout>
                <c:manualLayout>
                  <c:x val="-0.15994666890043027"/>
                  <c:y val="6.1906689233939341E-3"/>
                </c:manualLayout>
              </c:layout>
              <c:tx>
                <c:rich>
                  <a:bodyPr/>
                  <a:lstStyle/>
                  <a:p>
                    <a:r>
                      <a:rPr lang="en-US" sz="1800" b="1" dirty="0" smtClean="0">
                        <a:solidFill>
                          <a:schemeClr val="bg1"/>
                        </a:solidFill>
                      </a:rPr>
                      <a:t>Rh-</a:t>
                    </a:r>
                    <a:r>
                      <a:rPr lang="ru-RU" sz="1800" b="1" dirty="0">
                        <a:solidFill>
                          <a:schemeClr val="bg1"/>
                        </a:solidFill>
                      </a:rPr>
                      <a:t>
15%</a:t>
                    </a:r>
                  </a:p>
                </c:rich>
              </c:tx>
              <c:showCatName val="1"/>
              <c:showPercent val="1"/>
            </c:dLbl>
            <c:txPr>
              <a:bodyPr/>
              <a:lstStyle/>
              <a:p>
                <a:pPr>
                  <a:defRPr lang="en-US"/>
                </a:pPr>
                <a:endParaRPr lang="ru-RU"/>
              </a:p>
            </c:txPr>
            <c:showCatName val="1"/>
            <c:showPercent val="1"/>
            <c:showLeaderLines val="1"/>
          </c:dLbls>
          <c:cat>
            <c:strRef>
              <c:f>Лист1!$A$2:$A$3</c:f>
              <c:strCache>
                <c:ptCount val="2"/>
                <c:pt idx="0">
                  <c:v>Кв. 1</c:v>
                </c:pt>
                <c:pt idx="1">
                  <c:v>Кв. 2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85</c:v>
                </c:pt>
                <c:pt idx="1">
                  <c:v>15</c:v>
                </c:pt>
              </c:numCache>
            </c:numRef>
          </c:val>
        </c:ser>
        <c:dLbls>
          <c:showCatName val="1"/>
          <c:showPercent val="1"/>
        </c:dLbls>
        <c:firstSliceAng val="115"/>
      </c:pie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C0F651-84D0-4346-B739-0F2A55B4FD28}" type="datetimeFigureOut">
              <a:rPr lang="ru-RU" smtClean="0"/>
              <a:pPr/>
              <a:t>06.12.2025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B0AF74-7DB4-4E04-AC2C-D81807D3D20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17842A-4022-47BF-94DE-FBCA4684338F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06.12.2025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User\Downloads\9501095299680.mp4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jpeg"/><Relationship Id="rId7" Type="http://schemas.openxmlformats.org/officeDocument/2006/relationships/image" Target="../media/image20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11" Type="http://schemas.openxmlformats.org/officeDocument/2006/relationships/image" Target="../media/image15.png"/><Relationship Id="rId5" Type="http://schemas.openxmlformats.org/officeDocument/2006/relationships/image" Target="../media/image18.png"/><Relationship Id="rId10" Type="http://schemas.openxmlformats.org/officeDocument/2006/relationships/image" Target="../media/image23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1.xml"/><Relationship Id="rId4" Type="http://schemas.openxmlformats.org/officeDocument/2006/relationships/image" Target="../media/image32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gif"/><Relationship Id="rId3" Type="http://schemas.openxmlformats.org/officeDocument/2006/relationships/image" Target="../media/image33.jpeg"/><Relationship Id="rId7" Type="http://schemas.openxmlformats.org/officeDocument/2006/relationships/image" Target="../media/image3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gif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6.gif"/><Relationship Id="rId4" Type="http://schemas.openxmlformats.org/officeDocument/2006/relationships/image" Target="../media/image45.gif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video" Target="file:///C:\Users\User\Downloads\MOV_20251203_210620.mp4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microsoft.com/office/2007/relationships/hdphoto" Target="../media/hdphoto31.wdp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9501095299680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24607"/>
            <a:ext cx="9111191" cy="68333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avatars.mds.yandex.net/i?id=0e21396686b5d8f07fdb346eda42bf07399ada97-10340180-images-thumbs&amp;n=13"/>
          <p:cNvPicPr>
            <a:picLocks noChangeAspect="1" noChangeArrowheads="1"/>
          </p:cNvPicPr>
          <p:nvPr/>
        </p:nvPicPr>
        <p:blipFill>
          <a:blip r:embed="rId2"/>
          <a:srcRect l="4687" r="6250"/>
          <a:stretch>
            <a:fillRect/>
          </a:stretch>
        </p:blipFill>
        <p:spPr bwMode="auto">
          <a:xfrm>
            <a:off x="0" y="0"/>
            <a:ext cx="9150044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57158" y="0"/>
            <a:ext cx="8439265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Аглютиногены</a:t>
            </a:r>
            <a:r>
              <a:rPr lang="uk-UA" sz="2800" dirty="0" smtClean="0">
                <a:latin typeface="Comic Sans MS" panose="030F0702030302020204" pitchFamily="66" charset="0"/>
              </a:rPr>
              <a:t> </a:t>
            </a:r>
            <a:r>
              <a:rPr lang="uk-UA" sz="2800" dirty="0">
                <a:latin typeface="Comic Sans MS" panose="030F0702030302020204" pitchFamily="66" charset="0"/>
              </a:rPr>
              <a:t>– </a:t>
            </a:r>
            <a:r>
              <a:rPr lang="ru-RU" sz="2800" dirty="0" smtClean="0">
                <a:latin typeface="Comic Sans MS" panose="030F0702030302020204" pitchFamily="66" charset="0"/>
              </a:rPr>
              <a:t>это</a:t>
            </a:r>
            <a:r>
              <a:rPr lang="uk-UA" sz="2800" dirty="0" smtClean="0">
                <a:latin typeface="Comic Sans MS" panose="030F0702030302020204" pitchFamily="66" charset="0"/>
              </a:rPr>
              <a:t> </a:t>
            </a:r>
            <a:r>
              <a:rPr lang="ru-RU" sz="2800" dirty="0" smtClean="0">
                <a:latin typeface="Comic Sans MS" panose="030F0702030302020204" pitchFamily="66" charset="0"/>
              </a:rPr>
              <a:t>специфические</a:t>
            </a:r>
            <a:r>
              <a:rPr lang="uk-UA" sz="2800" dirty="0" smtClean="0">
                <a:latin typeface="Comic Sans MS" panose="030F0702030302020204" pitchFamily="66" charset="0"/>
              </a:rPr>
              <a:t> </a:t>
            </a:r>
            <a:r>
              <a:rPr lang="ru-RU" sz="2800" dirty="0" smtClean="0">
                <a:latin typeface="Comic Sans MS" panose="030F0702030302020204" pitchFamily="66" charset="0"/>
              </a:rPr>
              <a:t>антигены</a:t>
            </a:r>
            <a:r>
              <a:rPr lang="uk-UA" sz="2800" dirty="0" smtClean="0">
                <a:latin typeface="Comic Sans MS" panose="030F0702030302020204" pitchFamily="66" charset="0"/>
              </a:rPr>
              <a:t>, </a:t>
            </a:r>
            <a:r>
              <a:rPr lang="ru-RU" sz="2800" dirty="0" smtClean="0">
                <a:latin typeface="Comic Sans MS" panose="030F0702030302020204" pitchFamily="66" charset="0"/>
              </a:rPr>
              <a:t>которые</a:t>
            </a:r>
            <a:r>
              <a:rPr lang="uk-UA" sz="2800" dirty="0" smtClean="0">
                <a:latin typeface="Comic Sans MS" panose="030F0702030302020204" pitchFamily="66" charset="0"/>
              </a:rPr>
              <a:t> </a:t>
            </a:r>
            <a:r>
              <a:rPr lang="ru-RU" sz="2800" dirty="0" smtClean="0">
                <a:latin typeface="Comic Sans MS" panose="030F0702030302020204" pitchFamily="66" charset="0"/>
              </a:rPr>
              <a:t>встроены</a:t>
            </a:r>
            <a:r>
              <a:rPr lang="uk-UA" sz="2800" dirty="0" smtClean="0">
                <a:latin typeface="Comic Sans MS" panose="030F0702030302020204" pitchFamily="66" charset="0"/>
              </a:rPr>
              <a:t> в </a:t>
            </a:r>
            <a:r>
              <a:rPr lang="ru-RU" sz="2800" dirty="0" smtClean="0">
                <a:latin typeface="Comic Sans MS" panose="030F0702030302020204" pitchFamily="66" charset="0"/>
              </a:rPr>
              <a:t>мембраны</a:t>
            </a:r>
            <a:r>
              <a:rPr lang="uk-UA" sz="2800" dirty="0" smtClean="0">
                <a:latin typeface="Comic Sans MS" panose="030F0702030302020204" pitchFamily="66" charset="0"/>
              </a:rPr>
              <a:t> </a:t>
            </a:r>
            <a:r>
              <a:rPr lang="ru-RU" sz="2800" dirty="0" smtClean="0">
                <a:latin typeface="Comic Sans MS" panose="030F0702030302020204" pitchFamily="66" charset="0"/>
              </a:rPr>
              <a:t>эритроцитов</a:t>
            </a:r>
            <a:endParaRPr lang="ru-RU" sz="2800" dirty="0">
              <a:latin typeface="Comic Sans MS" panose="030F0702030302020204" pitchFamily="66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48464880"/>
              </p:ext>
            </p:extLst>
          </p:nvPr>
        </p:nvGraphicFramePr>
        <p:xfrm>
          <a:off x="155374" y="1541402"/>
          <a:ext cx="8826970" cy="41789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1685">
                  <a:extLst>
                    <a:ext uri="{9D8B030D-6E8A-4147-A177-3AD203B41FA5}">
                      <a16:colId xmlns="" xmlns:a16="http://schemas.microsoft.com/office/drawing/2014/main" val="2496056059"/>
                    </a:ext>
                  </a:extLst>
                </a:gridCol>
                <a:gridCol w="551687">
                  <a:extLst>
                    <a:ext uri="{9D8B030D-6E8A-4147-A177-3AD203B41FA5}">
                      <a16:colId xmlns="" xmlns:a16="http://schemas.microsoft.com/office/drawing/2014/main" val="2285180619"/>
                    </a:ext>
                  </a:extLst>
                </a:gridCol>
                <a:gridCol w="551687">
                  <a:extLst>
                    <a:ext uri="{9D8B030D-6E8A-4147-A177-3AD203B41FA5}">
                      <a16:colId xmlns="" xmlns:a16="http://schemas.microsoft.com/office/drawing/2014/main" val="3422215351"/>
                    </a:ext>
                  </a:extLst>
                </a:gridCol>
                <a:gridCol w="551685">
                  <a:extLst>
                    <a:ext uri="{9D8B030D-6E8A-4147-A177-3AD203B41FA5}">
                      <a16:colId xmlns="" xmlns:a16="http://schemas.microsoft.com/office/drawing/2014/main" val="1202857311"/>
                    </a:ext>
                  </a:extLst>
                </a:gridCol>
                <a:gridCol w="2206742">
                  <a:extLst>
                    <a:ext uri="{9D8B030D-6E8A-4147-A177-3AD203B41FA5}">
                      <a16:colId xmlns="" xmlns:a16="http://schemas.microsoft.com/office/drawing/2014/main" val="2792246779"/>
                    </a:ext>
                  </a:extLst>
                </a:gridCol>
                <a:gridCol w="2206742">
                  <a:extLst>
                    <a:ext uri="{9D8B030D-6E8A-4147-A177-3AD203B41FA5}">
                      <a16:colId xmlns="" xmlns:a16="http://schemas.microsoft.com/office/drawing/2014/main" val="1128472760"/>
                    </a:ext>
                  </a:extLst>
                </a:gridCol>
                <a:gridCol w="2206742">
                  <a:extLst>
                    <a:ext uri="{9D8B030D-6E8A-4147-A177-3AD203B41FA5}">
                      <a16:colId xmlns="" xmlns:a16="http://schemas.microsoft.com/office/drawing/2014/main" val="4180576355"/>
                    </a:ext>
                  </a:extLst>
                </a:gridCol>
              </a:tblGrid>
              <a:tr h="874188">
                <a:tc gridSpan="4">
                  <a:txBody>
                    <a:bodyPr/>
                    <a:lstStyle/>
                    <a:p>
                      <a:pPr algn="ctr"/>
                      <a:r>
                        <a:rPr lang="ru-RU" sz="2800" noProof="0" dirty="0" smtClean="0">
                          <a:latin typeface="Comic Sans MS" panose="030F0702030302020204" pitchFamily="66" charset="0"/>
                        </a:rPr>
                        <a:t>Группа</a:t>
                      </a:r>
                      <a:r>
                        <a:rPr lang="uk-UA" sz="2800" dirty="0" smtClean="0"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uk-UA" sz="2800" dirty="0">
                          <a:latin typeface="Comic Sans MS" panose="030F0702030302020204" pitchFamily="66" charset="0"/>
                        </a:rPr>
                        <a:t>0 (</a:t>
                      </a:r>
                      <a:r>
                        <a:rPr lang="en-US" sz="2800" dirty="0">
                          <a:latin typeface="Comic Sans MS" panose="030F0702030302020204" pitchFamily="66" charset="0"/>
                        </a:rPr>
                        <a:t>I</a:t>
                      </a:r>
                      <a:r>
                        <a:rPr lang="uk-UA" sz="2800" dirty="0">
                          <a:latin typeface="Comic Sans MS" panose="030F0702030302020204" pitchFamily="66" charset="0"/>
                        </a:rPr>
                        <a:t>)</a:t>
                      </a:r>
                      <a:endParaRPr lang="ru-RU" sz="2800" dirty="0">
                        <a:latin typeface="Comic Sans MS" panose="030F0702030302020204" pitchFamily="66" charset="0"/>
                      </a:endParaRPr>
                    </a:p>
                  </a:txBody>
                  <a:tcPr marL="68580" marR="68580">
                    <a:solidFill>
                      <a:srgbClr val="D66C5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Группа</a:t>
                      </a:r>
                      <a:r>
                        <a:rPr kumimoji="0" lang="uk-UA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uk-UA" sz="2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А (ІІ)</a:t>
                      </a:r>
                      <a:endParaRPr kumimoji="0" lang="ru-RU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Comic Sans MS" panose="030F0702030302020204" pitchFamily="66" charset="0"/>
                        <a:ea typeface="+mn-ea"/>
                        <a:cs typeface="+mn-cs"/>
                      </a:endParaRPr>
                    </a:p>
                    <a:p>
                      <a:endParaRPr lang="ru-RU" dirty="0"/>
                    </a:p>
                  </a:txBody>
                  <a:tcPr marL="68580" marR="68580">
                    <a:solidFill>
                      <a:srgbClr val="D66C5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Группа</a:t>
                      </a:r>
                      <a:r>
                        <a:rPr kumimoji="0" lang="uk-UA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uk-UA" sz="2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В (ІІІ)</a:t>
                      </a:r>
                      <a:endParaRPr kumimoji="0" lang="ru-RU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Comic Sans MS" panose="030F0702030302020204" pitchFamily="66" charset="0"/>
                        <a:ea typeface="+mn-ea"/>
                        <a:cs typeface="+mn-cs"/>
                      </a:endParaRPr>
                    </a:p>
                    <a:p>
                      <a:endParaRPr lang="ru-RU" dirty="0"/>
                    </a:p>
                  </a:txBody>
                  <a:tcPr marL="68580" marR="68580">
                    <a:solidFill>
                      <a:srgbClr val="D66C5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Группа</a:t>
                      </a:r>
                      <a:r>
                        <a:rPr kumimoji="0" lang="uk-UA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uk-UA" sz="2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АВ (І</a:t>
                      </a:r>
                      <a:r>
                        <a:rPr kumimoji="0" lang="en-US" sz="2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V</a:t>
                      </a:r>
                      <a:r>
                        <a:rPr kumimoji="0" lang="uk-UA" sz="2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)</a:t>
                      </a:r>
                      <a:endParaRPr kumimoji="0" lang="ru-RU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Comic Sans MS" panose="030F0702030302020204" pitchFamily="66" charset="0"/>
                        <a:ea typeface="+mn-ea"/>
                        <a:cs typeface="+mn-cs"/>
                      </a:endParaRPr>
                    </a:p>
                    <a:p>
                      <a:endParaRPr lang="ru-RU" dirty="0"/>
                    </a:p>
                  </a:txBody>
                  <a:tcPr marL="68580" marR="68580">
                    <a:solidFill>
                      <a:srgbClr val="D66C5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161353926"/>
                  </a:ext>
                </a:extLst>
              </a:tr>
              <a:tr h="147988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>
                    <a:noFill/>
                  </a:tcPr>
                </a:tc>
                <a:tc rowSpan="2"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>
                    <a:noFill/>
                  </a:tcPr>
                </a:tc>
                <a:tc rowSpan="2"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>
                    <a:noFill/>
                  </a:tcPr>
                </a:tc>
                <a:tc rowSpan="2"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914405837"/>
                  </a:ext>
                </a:extLst>
              </a:tr>
              <a:tr h="147988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363827055"/>
                  </a:ext>
                </a:extLst>
              </a:tr>
            </a:tbl>
          </a:graphicData>
        </a:graphic>
      </p:graphicFrame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l="1708" t="11136" r="50466" b="50128"/>
          <a:stretch/>
        </p:blipFill>
        <p:spPr>
          <a:xfrm>
            <a:off x="247398" y="2786846"/>
            <a:ext cx="2155111" cy="199384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/>
          <a:srcRect l="2029" t="60551" r="50569" b="1400"/>
          <a:stretch/>
        </p:blipFill>
        <p:spPr>
          <a:xfrm>
            <a:off x="2418519" y="2667131"/>
            <a:ext cx="2150341" cy="197168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/>
          <a:srcRect l="50712" t="4224" r="1744" b="50416"/>
          <a:stretch/>
        </p:blipFill>
        <p:spPr>
          <a:xfrm>
            <a:off x="4617954" y="2786847"/>
            <a:ext cx="2002376" cy="218222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/>
          <a:srcRect l="50569" t="59222" r="1317" b="1234"/>
          <a:stretch/>
        </p:blipFill>
        <p:spPr>
          <a:xfrm>
            <a:off x="6784304" y="2899118"/>
            <a:ext cx="2004111" cy="188157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0" y="4929198"/>
            <a:ext cx="238398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 smtClean="0">
                <a:latin typeface="Comic Sans MS" panose="030F0702030302020204" pitchFamily="66" charset="0"/>
              </a:rPr>
              <a:t>аглютиногены</a:t>
            </a:r>
          </a:p>
          <a:p>
            <a:pPr algn="ctr"/>
            <a:r>
              <a:rPr lang="ru-RU" sz="2400" dirty="0" smtClean="0">
                <a:latin typeface="Comic Sans MS" panose="030F0702030302020204" pitchFamily="66" charset="0"/>
              </a:rPr>
              <a:t>отсутствуют</a:t>
            </a:r>
            <a:endParaRPr lang="ru-RU" sz="2400" dirty="0">
              <a:latin typeface="Comic Sans MS" panose="030F0702030302020204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285984" y="5072074"/>
            <a:ext cx="24561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Comic Sans MS" panose="030F0702030302020204" pitchFamily="66" charset="0"/>
              </a:rPr>
              <a:t>аглютиноген</a:t>
            </a:r>
            <a:r>
              <a:rPr lang="uk-UA" sz="2400" dirty="0" smtClean="0">
                <a:latin typeface="Comic Sans MS" panose="030F0702030302020204" pitchFamily="66" charset="0"/>
              </a:rPr>
              <a:t> </a:t>
            </a:r>
            <a:r>
              <a:rPr lang="uk-UA" sz="2400" dirty="0">
                <a:latin typeface="Comic Sans MS" panose="030F0702030302020204" pitchFamily="66" charset="0"/>
              </a:rPr>
              <a:t>А</a:t>
            </a:r>
            <a:endParaRPr lang="ru-RU" sz="2400" dirty="0">
              <a:latin typeface="Comic Sans MS" panose="030F0702030302020204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500562" y="5786454"/>
            <a:ext cx="24256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Comic Sans MS" panose="030F0702030302020204" pitchFamily="66" charset="0"/>
              </a:rPr>
              <a:t>аглютиноген</a:t>
            </a:r>
            <a:r>
              <a:rPr lang="uk-UA" sz="2400" dirty="0" smtClean="0">
                <a:latin typeface="Comic Sans MS" panose="030F0702030302020204" pitchFamily="66" charset="0"/>
              </a:rPr>
              <a:t> </a:t>
            </a:r>
            <a:r>
              <a:rPr lang="uk-UA" sz="2400" dirty="0">
                <a:latin typeface="Comic Sans MS" panose="030F0702030302020204" pitchFamily="66" charset="0"/>
              </a:rPr>
              <a:t>В</a:t>
            </a:r>
            <a:endParaRPr lang="ru-RU" sz="2400" dirty="0">
              <a:latin typeface="Comic Sans MS" panose="030F0702030302020204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429388" y="4929198"/>
            <a:ext cx="245131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err="1" smtClean="0">
                <a:latin typeface="Comic Sans MS" panose="030F0702030302020204" pitchFamily="66" charset="0"/>
              </a:rPr>
              <a:t>Аглютиногены</a:t>
            </a:r>
            <a:endParaRPr lang="ru-RU" sz="2400" dirty="0" smtClean="0">
              <a:latin typeface="Comic Sans MS" panose="030F0702030302020204" pitchFamily="66" charset="0"/>
            </a:endParaRPr>
          </a:p>
          <a:p>
            <a:pPr algn="ctr"/>
            <a:r>
              <a:rPr lang="uk-UA" sz="2400" dirty="0" smtClean="0">
                <a:latin typeface="Comic Sans MS" panose="030F0702030302020204" pitchFamily="66" charset="0"/>
              </a:rPr>
              <a:t> </a:t>
            </a:r>
            <a:r>
              <a:rPr lang="uk-UA" sz="2400" dirty="0">
                <a:latin typeface="Comic Sans MS" panose="030F0702030302020204" pitchFamily="66" charset="0"/>
              </a:rPr>
              <a:t>А </a:t>
            </a:r>
            <a:r>
              <a:rPr lang="uk-UA" sz="2400" dirty="0" smtClean="0">
                <a:latin typeface="Comic Sans MS" panose="030F0702030302020204" pitchFamily="66" charset="0"/>
              </a:rPr>
              <a:t>и </a:t>
            </a:r>
            <a:r>
              <a:rPr lang="uk-UA" sz="2400" dirty="0">
                <a:latin typeface="Comic Sans MS" panose="030F0702030302020204" pitchFamily="66" charset="0"/>
              </a:rPr>
              <a:t>В</a:t>
            </a:r>
            <a:endParaRPr lang="ru-RU" sz="24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698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  <p:bldP spid="12" grpId="0"/>
      <p:bldP spid="13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avatars.mds.yandex.net/i?id=0e21396686b5d8f07fdb346eda42bf07399ada97-10340180-images-thumbs&amp;n=13"/>
          <p:cNvPicPr>
            <a:picLocks noChangeAspect="1" noChangeArrowheads="1"/>
          </p:cNvPicPr>
          <p:nvPr/>
        </p:nvPicPr>
        <p:blipFill>
          <a:blip r:embed="rId2"/>
          <a:srcRect l="4687" r="4688"/>
          <a:stretch>
            <a:fillRect/>
          </a:stretch>
        </p:blipFill>
        <p:spPr bwMode="auto">
          <a:xfrm>
            <a:off x="0" y="0"/>
            <a:ext cx="8961526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90854" y="6358"/>
            <a:ext cx="8213127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Comic Sans MS" panose="030F0702030302020204" pitchFamily="66" charset="0"/>
                <a:ea typeface="+mj-ea"/>
                <a:cs typeface="+mj-cs"/>
              </a:rPr>
              <a:t>Агглютинины</a:t>
            </a:r>
            <a:r>
              <a:rPr lang="uk-UA" sz="4400" dirty="0" smtClean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 </a:t>
            </a:r>
            <a:r>
              <a:rPr lang="uk-UA" sz="28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– </a:t>
            </a:r>
            <a:r>
              <a:rPr lang="ru-RU" sz="2800" dirty="0" smtClean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это</a:t>
            </a:r>
            <a:r>
              <a:rPr lang="uk-UA" sz="2800" dirty="0" smtClean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 </a:t>
            </a:r>
            <a:r>
              <a:rPr lang="ru-RU" sz="2800" dirty="0" smtClean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антитела</a:t>
            </a:r>
            <a:r>
              <a:rPr lang="uk-UA" sz="2800" dirty="0" smtClean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 в </a:t>
            </a:r>
            <a:r>
              <a:rPr lang="ru-RU" sz="2800" dirty="0" smtClean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плазме</a:t>
            </a:r>
            <a:r>
              <a:rPr lang="uk-UA" sz="2800" dirty="0" smtClean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, </a:t>
            </a:r>
            <a:r>
              <a:rPr lang="ru-RU" sz="2800" dirty="0" smtClean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которые</a:t>
            </a:r>
            <a:r>
              <a:rPr lang="uk-UA" sz="2800" dirty="0" smtClean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 </a:t>
            </a:r>
            <a:r>
              <a:rPr lang="ru-RU" sz="2800" dirty="0" smtClean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вызывают склеивание и выпадение в осадок эритроцитов</a:t>
            </a:r>
            <a:endParaRPr lang="ru-RU" sz="2800" dirty="0">
              <a:latin typeface="Comic Sans MS" panose="030F0702030302020204" pitchFamily="66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05146506"/>
              </p:ext>
            </p:extLst>
          </p:nvPr>
        </p:nvGraphicFramePr>
        <p:xfrm>
          <a:off x="142844" y="1643050"/>
          <a:ext cx="8782722" cy="41789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8920">
                  <a:extLst>
                    <a:ext uri="{9D8B030D-6E8A-4147-A177-3AD203B41FA5}">
                      <a16:colId xmlns="" xmlns:a16="http://schemas.microsoft.com/office/drawing/2014/main" val="2496056059"/>
                    </a:ext>
                  </a:extLst>
                </a:gridCol>
                <a:gridCol w="548921">
                  <a:extLst>
                    <a:ext uri="{9D8B030D-6E8A-4147-A177-3AD203B41FA5}">
                      <a16:colId xmlns="" xmlns:a16="http://schemas.microsoft.com/office/drawing/2014/main" val="2285180619"/>
                    </a:ext>
                  </a:extLst>
                </a:gridCol>
                <a:gridCol w="548921">
                  <a:extLst>
                    <a:ext uri="{9D8B030D-6E8A-4147-A177-3AD203B41FA5}">
                      <a16:colId xmlns="" xmlns:a16="http://schemas.microsoft.com/office/drawing/2014/main" val="3422215351"/>
                    </a:ext>
                  </a:extLst>
                </a:gridCol>
                <a:gridCol w="548920">
                  <a:extLst>
                    <a:ext uri="{9D8B030D-6E8A-4147-A177-3AD203B41FA5}">
                      <a16:colId xmlns="" xmlns:a16="http://schemas.microsoft.com/office/drawing/2014/main" val="1202857311"/>
                    </a:ext>
                  </a:extLst>
                </a:gridCol>
                <a:gridCol w="2195680">
                  <a:extLst>
                    <a:ext uri="{9D8B030D-6E8A-4147-A177-3AD203B41FA5}">
                      <a16:colId xmlns="" xmlns:a16="http://schemas.microsoft.com/office/drawing/2014/main" val="2792246779"/>
                    </a:ext>
                  </a:extLst>
                </a:gridCol>
                <a:gridCol w="2195680">
                  <a:extLst>
                    <a:ext uri="{9D8B030D-6E8A-4147-A177-3AD203B41FA5}">
                      <a16:colId xmlns="" xmlns:a16="http://schemas.microsoft.com/office/drawing/2014/main" val="1128472760"/>
                    </a:ext>
                  </a:extLst>
                </a:gridCol>
                <a:gridCol w="2195680">
                  <a:extLst>
                    <a:ext uri="{9D8B030D-6E8A-4147-A177-3AD203B41FA5}">
                      <a16:colId xmlns="" xmlns:a16="http://schemas.microsoft.com/office/drawing/2014/main" val="4180576355"/>
                    </a:ext>
                  </a:extLst>
                </a:gridCol>
              </a:tblGrid>
              <a:tr h="642943">
                <a:tc gridSpan="4">
                  <a:txBody>
                    <a:bodyPr/>
                    <a:lstStyle/>
                    <a:p>
                      <a:pPr algn="ctr"/>
                      <a:r>
                        <a:rPr lang="ru-RU" sz="2800" noProof="0" dirty="0" smtClean="0">
                          <a:latin typeface="Comic Sans MS" panose="030F0702030302020204" pitchFamily="66" charset="0"/>
                        </a:rPr>
                        <a:t>Группа</a:t>
                      </a:r>
                      <a:r>
                        <a:rPr lang="uk-UA" sz="2800" dirty="0" smtClean="0"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uk-UA" sz="2800" dirty="0">
                          <a:latin typeface="Comic Sans MS" panose="030F0702030302020204" pitchFamily="66" charset="0"/>
                        </a:rPr>
                        <a:t>0 (</a:t>
                      </a:r>
                      <a:r>
                        <a:rPr lang="en-US" sz="2800" dirty="0">
                          <a:latin typeface="Comic Sans MS" panose="030F0702030302020204" pitchFamily="66" charset="0"/>
                        </a:rPr>
                        <a:t>I</a:t>
                      </a:r>
                      <a:r>
                        <a:rPr lang="uk-UA" sz="2800" dirty="0">
                          <a:latin typeface="Comic Sans MS" panose="030F0702030302020204" pitchFamily="66" charset="0"/>
                        </a:rPr>
                        <a:t>)</a:t>
                      </a:r>
                      <a:endParaRPr lang="ru-RU" sz="2800" dirty="0">
                        <a:latin typeface="Comic Sans MS" panose="030F0702030302020204" pitchFamily="66" charset="0"/>
                      </a:endParaRPr>
                    </a:p>
                  </a:txBody>
                  <a:tcPr marL="68580" marR="68580">
                    <a:solidFill>
                      <a:srgbClr val="D66C5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Группа</a:t>
                      </a:r>
                      <a:r>
                        <a:rPr kumimoji="0" lang="uk-UA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uk-UA" sz="2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А (ІІ)</a:t>
                      </a:r>
                      <a:endParaRPr kumimoji="0" lang="ru-RU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Comic Sans MS" panose="030F0702030302020204" pitchFamily="66" charset="0"/>
                        <a:ea typeface="+mn-ea"/>
                        <a:cs typeface="+mn-cs"/>
                      </a:endParaRPr>
                    </a:p>
                    <a:p>
                      <a:endParaRPr lang="ru-RU" dirty="0"/>
                    </a:p>
                  </a:txBody>
                  <a:tcPr marL="68580" marR="68580">
                    <a:solidFill>
                      <a:srgbClr val="D66C5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Группа</a:t>
                      </a:r>
                      <a:r>
                        <a:rPr kumimoji="0" lang="uk-UA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uk-UA" sz="2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В (ІІІ)</a:t>
                      </a:r>
                      <a:endParaRPr kumimoji="0" lang="ru-RU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Comic Sans MS" panose="030F0702030302020204" pitchFamily="66" charset="0"/>
                        <a:ea typeface="+mn-ea"/>
                        <a:cs typeface="+mn-cs"/>
                      </a:endParaRPr>
                    </a:p>
                    <a:p>
                      <a:endParaRPr lang="ru-RU" dirty="0"/>
                    </a:p>
                  </a:txBody>
                  <a:tcPr marL="68580" marR="68580">
                    <a:solidFill>
                      <a:srgbClr val="D66C5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Группа</a:t>
                      </a:r>
                      <a:r>
                        <a:rPr kumimoji="0" lang="uk-UA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uk-UA" sz="2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АВ (І</a:t>
                      </a:r>
                      <a:r>
                        <a:rPr kumimoji="0" lang="en-US" sz="2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V</a:t>
                      </a:r>
                      <a:r>
                        <a:rPr kumimoji="0" lang="uk-UA" sz="2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)</a:t>
                      </a:r>
                      <a:endParaRPr kumimoji="0" lang="ru-RU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Comic Sans MS" panose="030F0702030302020204" pitchFamily="66" charset="0"/>
                        <a:ea typeface="+mn-ea"/>
                        <a:cs typeface="+mn-cs"/>
                      </a:endParaRPr>
                    </a:p>
                    <a:p>
                      <a:endParaRPr lang="ru-RU" dirty="0"/>
                    </a:p>
                  </a:txBody>
                  <a:tcPr marL="68580" marR="68580">
                    <a:solidFill>
                      <a:srgbClr val="D66C5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161353926"/>
                  </a:ext>
                </a:extLst>
              </a:tr>
              <a:tr h="147988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>
                    <a:noFill/>
                  </a:tcPr>
                </a:tc>
                <a:tc rowSpan="2"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>
                    <a:noFill/>
                  </a:tcPr>
                </a:tc>
                <a:tc rowSpan="2"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>
                    <a:noFill/>
                  </a:tcPr>
                </a:tc>
                <a:tc rowSpan="2"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914405837"/>
                  </a:ext>
                </a:extLst>
              </a:tr>
              <a:tr h="147988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363827055"/>
                  </a:ext>
                </a:extLst>
              </a:tr>
            </a:tbl>
          </a:graphicData>
        </a:graphic>
      </p:graphicFrame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l="1708" t="11136" r="50466" b="50128"/>
          <a:stretch/>
        </p:blipFill>
        <p:spPr>
          <a:xfrm>
            <a:off x="247398" y="2171693"/>
            <a:ext cx="2155111" cy="199384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/>
          <a:srcRect l="2029" t="60551" r="50569" b="1400"/>
          <a:stretch/>
        </p:blipFill>
        <p:spPr>
          <a:xfrm>
            <a:off x="2384196" y="2136442"/>
            <a:ext cx="2150341" cy="197168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/>
          <a:srcRect l="50712" t="4224" r="1744" b="50416"/>
          <a:stretch/>
        </p:blipFill>
        <p:spPr>
          <a:xfrm>
            <a:off x="4577942" y="2162371"/>
            <a:ext cx="2002376" cy="218222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/>
          <a:srcRect l="50569" t="59222" r="1317" b="1234"/>
          <a:stretch/>
        </p:blipFill>
        <p:spPr>
          <a:xfrm>
            <a:off x="6879807" y="2289121"/>
            <a:ext cx="2004111" cy="188157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42844" y="3714752"/>
            <a:ext cx="238398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latin typeface="Comic Sans MS" panose="030F0702030302020204" pitchFamily="66" charset="0"/>
              </a:rPr>
              <a:t>аглютиногены</a:t>
            </a:r>
          </a:p>
          <a:p>
            <a:pPr algn="ctr"/>
            <a:r>
              <a:rPr lang="ru-RU" sz="2400" b="1" dirty="0" smtClean="0">
                <a:latin typeface="Comic Sans MS" panose="030F0702030302020204" pitchFamily="66" charset="0"/>
              </a:rPr>
              <a:t>отсутствуют</a:t>
            </a:r>
            <a:endParaRPr lang="ru-RU" sz="2400" b="1" dirty="0">
              <a:latin typeface="Comic Sans MS" panose="030F0702030302020204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285984" y="3929066"/>
            <a:ext cx="24561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Comic Sans MS" panose="030F0702030302020204" pitchFamily="66" charset="0"/>
              </a:rPr>
              <a:t>аглютиноген</a:t>
            </a:r>
            <a:r>
              <a:rPr lang="uk-UA" sz="2400" dirty="0" smtClean="0">
                <a:latin typeface="Comic Sans MS" panose="030F0702030302020204" pitchFamily="66" charset="0"/>
              </a:rPr>
              <a:t> </a:t>
            </a:r>
            <a:r>
              <a:rPr lang="uk-UA" sz="2400" dirty="0">
                <a:latin typeface="Comic Sans MS" panose="030F0702030302020204" pitchFamily="66" charset="0"/>
              </a:rPr>
              <a:t>А</a:t>
            </a:r>
            <a:endParaRPr lang="ru-RU" sz="2400" dirty="0">
              <a:latin typeface="Comic Sans MS" panose="030F0702030302020204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643438" y="3929066"/>
            <a:ext cx="24849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Comic Sans MS" panose="030F0702030302020204" pitchFamily="66" charset="0"/>
              </a:rPr>
              <a:t>аглютиноген</a:t>
            </a:r>
            <a:r>
              <a:rPr lang="uk-UA" sz="2400" b="1" dirty="0" smtClean="0">
                <a:latin typeface="Comic Sans MS" panose="030F0702030302020204" pitchFamily="66" charset="0"/>
              </a:rPr>
              <a:t> </a:t>
            </a:r>
            <a:r>
              <a:rPr lang="uk-UA" sz="2400" b="1" dirty="0">
                <a:latin typeface="Comic Sans MS" panose="030F0702030302020204" pitchFamily="66" charset="0"/>
              </a:rPr>
              <a:t>В</a:t>
            </a:r>
            <a:endParaRPr lang="ru-RU" sz="2400" b="1" dirty="0">
              <a:latin typeface="Comic Sans MS" panose="030F0702030302020204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692688" y="4286256"/>
            <a:ext cx="245131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err="1" smtClean="0">
                <a:latin typeface="Comic Sans MS" panose="030F0702030302020204" pitchFamily="66" charset="0"/>
              </a:rPr>
              <a:t>Аглютиногены</a:t>
            </a:r>
            <a:endParaRPr lang="ru-RU" sz="2400" b="1" dirty="0" smtClean="0">
              <a:latin typeface="Comic Sans MS" panose="030F0702030302020204" pitchFamily="66" charset="0"/>
            </a:endParaRPr>
          </a:p>
          <a:p>
            <a:pPr algn="ctr"/>
            <a:r>
              <a:rPr lang="uk-UA" sz="2400" b="1" dirty="0" smtClean="0">
                <a:latin typeface="Comic Sans MS" panose="030F0702030302020204" pitchFamily="66" charset="0"/>
              </a:rPr>
              <a:t> А и В</a:t>
            </a:r>
            <a:endParaRPr lang="ru-RU" sz="2400" b="1" dirty="0">
              <a:latin typeface="Comic Sans MS" panose="030F0702030302020204" pitchFamily="66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/>
          <a:srcRect l="23764" t="54656" r="62353" b="31019"/>
          <a:stretch/>
        </p:blipFill>
        <p:spPr>
          <a:xfrm>
            <a:off x="3071802" y="4572008"/>
            <a:ext cx="793377" cy="89647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/>
          <a:srcRect l="42353" t="54656" r="44941" b="31592"/>
          <a:stretch/>
        </p:blipFill>
        <p:spPr>
          <a:xfrm>
            <a:off x="5195000" y="5010156"/>
            <a:ext cx="726141" cy="86061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/>
          <a:srcRect l="78117" t="53510" r="3648" b="31592"/>
          <a:stretch/>
        </p:blipFill>
        <p:spPr>
          <a:xfrm>
            <a:off x="752349" y="4984684"/>
            <a:ext cx="1042147" cy="93233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0" y="5929330"/>
            <a:ext cx="3042821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 smtClean="0">
                <a:latin typeface="Comic Sans MS" panose="030F0702030302020204" pitchFamily="66" charset="0"/>
              </a:rPr>
              <a:t>агглютинины</a:t>
            </a:r>
            <a:r>
              <a:rPr lang="uk-UA" sz="2400" dirty="0" smtClean="0">
                <a:latin typeface="Comic Sans MS" panose="030F0702030302020204" pitchFamily="66" charset="0"/>
              </a:rPr>
              <a:t> </a:t>
            </a:r>
            <a:r>
              <a:rPr lang="el-GR" sz="2400" dirty="0">
                <a:latin typeface="Comic Sans MS" panose="030F0702030302020204" pitchFamily="66" charset="0"/>
              </a:rPr>
              <a:t>α</a:t>
            </a:r>
            <a:r>
              <a:rPr lang="uk-UA" sz="2400" dirty="0">
                <a:latin typeface="Comic Sans MS" panose="030F0702030302020204" pitchFamily="66" charset="0"/>
              </a:rPr>
              <a:t> </a:t>
            </a:r>
            <a:r>
              <a:rPr lang="uk-UA" sz="2400" dirty="0" smtClean="0">
                <a:latin typeface="Comic Sans MS" panose="030F0702030302020204" pitchFamily="66" charset="0"/>
              </a:rPr>
              <a:t>и</a:t>
            </a:r>
            <a:r>
              <a:rPr lang="el-GR" sz="2400" dirty="0" smtClean="0">
                <a:latin typeface="Comic Sans MS" panose="030F0702030302020204" pitchFamily="66" charset="0"/>
              </a:rPr>
              <a:t> </a:t>
            </a:r>
            <a:r>
              <a:rPr lang="el-GR" sz="2400" dirty="0">
                <a:latin typeface="Comic Sans MS" panose="030F0702030302020204" pitchFamily="66" charset="0"/>
              </a:rPr>
              <a:t>β</a:t>
            </a:r>
            <a:endParaRPr lang="uk-UA" sz="2400" dirty="0">
              <a:latin typeface="Comic Sans MS" panose="030F0702030302020204" pitchFamily="66" charset="0"/>
            </a:endParaRPr>
          </a:p>
          <a:p>
            <a:pPr algn="ctr"/>
            <a:r>
              <a:rPr lang="uk-UA" dirty="0">
                <a:latin typeface="Comic Sans MS" panose="030F0702030302020204" pitchFamily="66" charset="0"/>
              </a:rPr>
              <a:t>анти-А </a:t>
            </a:r>
            <a:r>
              <a:rPr lang="uk-UA" dirty="0" smtClean="0">
                <a:latin typeface="Comic Sans MS" panose="030F0702030302020204" pitchFamily="66" charset="0"/>
              </a:rPr>
              <a:t>и </a:t>
            </a:r>
            <a:r>
              <a:rPr lang="uk-UA" dirty="0">
                <a:latin typeface="Comic Sans MS" panose="030F0702030302020204" pitchFamily="66" charset="0"/>
              </a:rPr>
              <a:t>анти-В</a:t>
            </a:r>
            <a:endParaRPr lang="ru-RU" dirty="0">
              <a:latin typeface="Comic Sans MS" panose="030F0702030302020204" pitchFamily="66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714612" y="5429264"/>
            <a:ext cx="2257349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400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агглютинин</a:t>
            </a:r>
            <a:r>
              <a:rPr lang="uk-UA" sz="2400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 </a:t>
            </a:r>
            <a:r>
              <a:rPr lang="el-GR" sz="2400" dirty="0">
                <a:solidFill>
                  <a:prstClr val="black"/>
                </a:solidFill>
                <a:latin typeface="Comic Sans MS" panose="030F0702030302020204" pitchFamily="66" charset="0"/>
              </a:rPr>
              <a:t>β</a:t>
            </a:r>
            <a:endParaRPr lang="uk-UA" sz="2400" dirty="0">
              <a:solidFill>
                <a:prstClr val="black"/>
              </a:solidFill>
              <a:latin typeface="Comic Sans MS" panose="030F0702030302020204" pitchFamily="66" charset="0"/>
            </a:endParaRPr>
          </a:p>
          <a:p>
            <a:pPr lvl="0" algn="ctr"/>
            <a:r>
              <a:rPr lang="uk-UA" dirty="0">
                <a:solidFill>
                  <a:prstClr val="black"/>
                </a:solidFill>
                <a:latin typeface="Comic Sans MS" panose="030F0702030302020204" pitchFamily="66" charset="0"/>
              </a:rPr>
              <a:t>анти-В</a:t>
            </a:r>
            <a:endParaRPr lang="ru-RU" dirty="0">
              <a:solidFill>
                <a:prstClr val="black"/>
              </a:solidFill>
              <a:latin typeface="Comic Sans MS" panose="030F0702030302020204" pitchFamily="66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7000892" y="5429264"/>
            <a:ext cx="204348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агглютинины</a:t>
            </a:r>
            <a:r>
              <a:rPr lang="uk-UA" sz="2400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 </a:t>
            </a:r>
            <a:r>
              <a:rPr lang="ru-RU" sz="2400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отсутствуют</a:t>
            </a:r>
            <a:endParaRPr lang="ru-RU" sz="2400" dirty="0">
              <a:solidFill>
                <a:prstClr val="black"/>
              </a:solidFill>
              <a:latin typeface="Comic Sans MS" panose="030F0702030302020204" pitchFamily="66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796476" y="5947554"/>
            <a:ext cx="2331087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400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агглютинин</a:t>
            </a:r>
            <a:r>
              <a:rPr lang="el-GR" sz="2400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 </a:t>
            </a:r>
            <a:r>
              <a:rPr lang="el-GR" sz="2400" dirty="0">
                <a:solidFill>
                  <a:prstClr val="black"/>
                </a:solidFill>
                <a:latin typeface="Comic Sans MS" panose="030F0702030302020204" pitchFamily="66" charset="0"/>
              </a:rPr>
              <a:t>α</a:t>
            </a:r>
            <a:r>
              <a:rPr lang="uk-UA" sz="2400" dirty="0">
                <a:solidFill>
                  <a:prstClr val="black"/>
                </a:solidFill>
                <a:latin typeface="Comic Sans MS" panose="030F0702030302020204" pitchFamily="66" charset="0"/>
              </a:rPr>
              <a:t> </a:t>
            </a:r>
          </a:p>
          <a:p>
            <a:pPr lvl="0" algn="ctr"/>
            <a:r>
              <a:rPr lang="uk-UA" dirty="0">
                <a:solidFill>
                  <a:prstClr val="black"/>
                </a:solidFill>
                <a:latin typeface="Comic Sans MS" panose="030F0702030302020204" pitchFamily="66" charset="0"/>
              </a:rPr>
              <a:t>анти-А</a:t>
            </a:r>
            <a:endParaRPr lang="ru-RU" dirty="0">
              <a:solidFill>
                <a:prstClr val="black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86931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5" grpId="0"/>
      <p:bldP spid="17" grpId="0"/>
      <p:bldP spid="19" grpId="0"/>
      <p:bldP spid="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 descr="https://avatars.mds.yandex.net/i?id=0e21396686b5d8f07fdb346eda42bf07399ada97-10340180-images-thumbs&amp;n=13"/>
          <p:cNvPicPr>
            <a:picLocks noChangeAspect="1" noChangeArrowheads="1"/>
          </p:cNvPicPr>
          <p:nvPr/>
        </p:nvPicPr>
        <p:blipFill>
          <a:blip r:embed="rId2"/>
          <a:srcRect l="4687" r="4688"/>
          <a:stretch>
            <a:fillRect/>
          </a:stretch>
        </p:blipFill>
        <p:spPr bwMode="auto">
          <a:xfrm>
            <a:off x="0" y="0"/>
            <a:ext cx="8961526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4807" y="24620"/>
            <a:ext cx="8492428" cy="1325563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Агглютинация</a:t>
            </a:r>
            <a:r>
              <a:rPr lang="uk-UA" dirty="0" smtClean="0">
                <a:latin typeface="Comic Sans MS" panose="030F0702030302020204" pitchFamily="66" charset="0"/>
              </a:rPr>
              <a:t> </a:t>
            </a:r>
            <a:r>
              <a:rPr lang="uk-UA" sz="3100" dirty="0">
                <a:latin typeface="Comic Sans MS" panose="030F0702030302020204" pitchFamily="66" charset="0"/>
              </a:rPr>
              <a:t>– </a:t>
            </a:r>
            <a:r>
              <a:rPr lang="ru-RU" sz="3100" dirty="0" smtClean="0">
                <a:latin typeface="Comic Sans MS" panose="030F0702030302020204" pitchFamily="66" charset="0"/>
              </a:rPr>
              <a:t>склеивание эритроцитов в комочки</a:t>
            </a:r>
            <a:endParaRPr lang="ru-RU" sz="3100" dirty="0">
              <a:latin typeface="Comic Sans MS" panose="030F0702030302020204" pitchFamily="66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1520"/>
          <a:stretch/>
        </p:blipFill>
        <p:spPr>
          <a:xfrm>
            <a:off x="414809" y="1643049"/>
            <a:ext cx="7943406" cy="2902929"/>
          </a:xfrm>
        </p:spPr>
      </p:pic>
      <p:sp>
        <p:nvSpPr>
          <p:cNvPr id="5" name="TextBox 4"/>
          <p:cNvSpPr txBox="1"/>
          <p:nvPr/>
        </p:nvSpPr>
        <p:spPr>
          <a:xfrm>
            <a:off x="428596" y="3571876"/>
            <a:ext cx="26324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dirty="0" smtClean="0">
                <a:latin typeface="Comic Sans MS" panose="030F0702030302020204" pitchFamily="66" charset="0"/>
              </a:rPr>
              <a:t>в </a:t>
            </a:r>
            <a:r>
              <a:rPr lang="ru-RU" dirty="0" smtClean="0">
                <a:latin typeface="Comic Sans MS" panose="030F0702030302020204" pitchFamily="66" charset="0"/>
              </a:rPr>
              <a:t>эритроцитах</a:t>
            </a:r>
            <a:r>
              <a:rPr lang="uk-UA" dirty="0" smtClean="0">
                <a:latin typeface="Comic Sans MS" panose="030F0702030302020204" pitchFamily="66" charset="0"/>
              </a:rPr>
              <a:t> донора</a:t>
            </a:r>
            <a:endParaRPr lang="uk-UA" dirty="0">
              <a:latin typeface="Comic Sans MS" panose="030F0702030302020204" pitchFamily="66" charset="0"/>
            </a:endParaRPr>
          </a:p>
          <a:p>
            <a:pPr algn="ctr"/>
            <a:r>
              <a:rPr lang="ru-RU" dirty="0" smtClean="0">
                <a:latin typeface="Comic Sans MS" panose="030F0702030302020204" pitchFamily="66" charset="0"/>
              </a:rPr>
              <a:t>аглютиногены</a:t>
            </a:r>
            <a:r>
              <a:rPr lang="uk-UA" dirty="0" smtClean="0">
                <a:latin typeface="Comic Sans MS" panose="030F0702030302020204" pitchFamily="66" charset="0"/>
              </a:rPr>
              <a:t> </a:t>
            </a:r>
            <a:r>
              <a:rPr lang="uk-UA" b="1" dirty="0">
                <a:solidFill>
                  <a:srgbClr val="C00000"/>
                </a:solidFill>
                <a:latin typeface="Comic Sans MS" panose="030F0702030302020204" pitchFamily="66" charset="0"/>
              </a:rPr>
              <a:t>А</a:t>
            </a:r>
            <a:endParaRPr lang="ru-RU" b="1" dirty="0">
              <a:solidFill>
                <a:srgbClr val="C0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57488" y="3857628"/>
            <a:ext cx="25747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>
                <a:latin typeface="Comic Sans MS" panose="030F0702030302020204" pitchFamily="66" charset="0"/>
              </a:rPr>
              <a:t>в </a:t>
            </a:r>
            <a:r>
              <a:rPr lang="ru-RU" dirty="0" smtClean="0">
                <a:latin typeface="Comic Sans MS" panose="030F0702030302020204" pitchFamily="66" charset="0"/>
              </a:rPr>
              <a:t>плазме</a:t>
            </a:r>
            <a:r>
              <a:rPr lang="uk-UA" dirty="0" smtClean="0">
                <a:latin typeface="Comic Sans MS" panose="030F0702030302020204" pitchFamily="66" charset="0"/>
              </a:rPr>
              <a:t> </a:t>
            </a:r>
            <a:r>
              <a:rPr lang="ru-RU" dirty="0" smtClean="0">
                <a:latin typeface="Comic Sans MS" panose="030F0702030302020204" pitchFamily="66" charset="0"/>
              </a:rPr>
              <a:t>реципиента</a:t>
            </a:r>
          </a:p>
          <a:p>
            <a:r>
              <a:rPr lang="ru-RU" dirty="0" smtClean="0">
                <a:latin typeface="Comic Sans MS" panose="030F0702030302020204" pitchFamily="66" charset="0"/>
              </a:rPr>
              <a:t>антитела</a:t>
            </a:r>
            <a:r>
              <a:rPr lang="uk-UA" dirty="0" smtClean="0">
                <a:latin typeface="Comic Sans MS" panose="030F0702030302020204" pitchFamily="66" charset="0"/>
              </a:rPr>
              <a:t> </a:t>
            </a:r>
            <a:r>
              <a:rPr lang="el-GR" b="1" dirty="0">
                <a:solidFill>
                  <a:srgbClr val="C00000"/>
                </a:solidFill>
                <a:latin typeface="Comic Sans MS" panose="030F0702030302020204" pitchFamily="66" charset="0"/>
              </a:rPr>
              <a:t>α</a:t>
            </a:r>
            <a:r>
              <a:rPr lang="uk-UA" dirty="0">
                <a:latin typeface="Comic Sans MS" panose="030F0702030302020204" pitchFamily="66" charset="0"/>
              </a:rPr>
              <a:t> (анти-А)</a:t>
            </a:r>
            <a:endParaRPr lang="ru-RU" dirty="0">
              <a:latin typeface="Comic Sans MS" panose="030F0702030302020204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143504" y="2928934"/>
            <a:ext cx="173797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dirty="0">
                <a:latin typeface="Comic Sans MS" panose="030F0702030302020204" pitchFamily="66" charset="0"/>
              </a:rPr>
              <a:t>антиген </a:t>
            </a:r>
          </a:p>
          <a:p>
            <a:pPr algn="ctr"/>
            <a:r>
              <a:rPr lang="ru-RU" dirty="0" smtClean="0">
                <a:latin typeface="Comic Sans MS" panose="030F0702030302020204" pitchFamily="66" charset="0"/>
              </a:rPr>
              <a:t>соответствует</a:t>
            </a:r>
          </a:p>
          <a:p>
            <a:pPr algn="ctr"/>
            <a:r>
              <a:rPr lang="ru-RU" dirty="0" smtClean="0">
                <a:latin typeface="Comic Sans MS" panose="030F0702030302020204" pitchFamily="66" charset="0"/>
              </a:rPr>
              <a:t>антителу</a:t>
            </a:r>
            <a:endParaRPr lang="ru-RU" dirty="0">
              <a:latin typeface="Comic Sans MS" panose="030F0702030302020204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572264" y="3714752"/>
            <a:ext cx="27077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Comic Sans MS" panose="030F0702030302020204" pitchFamily="66" charset="0"/>
              </a:rPr>
              <a:t>агглютинация</a:t>
            </a:r>
            <a:endParaRPr lang="ru-RU" sz="2800" b="1" dirty="0">
              <a:latin typeface="Comic Sans MS" panose="030F0702030302020204" pitchFamily="66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563994" y="4637948"/>
            <a:ext cx="169469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000" dirty="0">
                <a:latin typeface="Comic Sans MS" panose="030F0702030302020204" pitchFamily="66" charset="0"/>
              </a:rPr>
              <a:t>А  +  </a:t>
            </a:r>
            <a:r>
              <a:rPr lang="el-GR" sz="4000" dirty="0">
                <a:latin typeface="Comic Sans MS" panose="030F0702030302020204" pitchFamily="66" charset="0"/>
              </a:rPr>
              <a:t>α</a:t>
            </a:r>
            <a:endParaRPr lang="ru-RU" sz="4000" dirty="0">
              <a:latin typeface="Comic Sans MS" panose="030F0702030302020204" pitchFamily="66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563993" y="5376248"/>
            <a:ext cx="167225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000" dirty="0">
                <a:latin typeface="Comic Sans MS" panose="030F0702030302020204" pitchFamily="66" charset="0"/>
              </a:rPr>
              <a:t>В  +  </a:t>
            </a:r>
            <a:r>
              <a:rPr lang="el-GR" sz="4000" dirty="0">
                <a:latin typeface="Comic Sans MS" panose="030F0702030302020204" pitchFamily="66" charset="0"/>
              </a:rPr>
              <a:t>β</a:t>
            </a:r>
          </a:p>
        </p:txBody>
      </p:sp>
      <p:cxnSp>
        <p:nvCxnSpPr>
          <p:cNvPr id="12" name="Прямая со стрелкой 11"/>
          <p:cNvCxnSpPr/>
          <p:nvPr/>
        </p:nvCxnSpPr>
        <p:spPr>
          <a:xfrm>
            <a:off x="3571868" y="5000636"/>
            <a:ext cx="1612666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V="1">
            <a:off x="3786182" y="5715016"/>
            <a:ext cx="1612666" cy="1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355" t="1699" r="8184" b="7059"/>
          <a:stretch/>
        </p:blipFill>
        <p:spPr>
          <a:xfrm>
            <a:off x="6000760" y="4286256"/>
            <a:ext cx="1936555" cy="2295907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8" name="TextBox 17"/>
          <p:cNvSpPr txBox="1"/>
          <p:nvPr/>
        </p:nvSpPr>
        <p:spPr>
          <a:xfrm>
            <a:off x="1714480" y="1142984"/>
            <a:ext cx="627126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Реципиент</a:t>
            </a:r>
            <a:r>
              <a:rPr lang="uk-UA" sz="20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  <a:r>
              <a:rPr lang="uk-UA" sz="2000" dirty="0">
                <a:solidFill>
                  <a:srgbClr val="FF0000"/>
                </a:solidFill>
                <a:latin typeface="Comic Sans MS" panose="030F0702030302020204" pitchFamily="66" charset="0"/>
              </a:rPr>
              <a:t>– </a:t>
            </a:r>
            <a:r>
              <a:rPr lang="ru-RU" sz="20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человек</a:t>
            </a:r>
            <a:r>
              <a:rPr lang="uk-UA" sz="20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, </a:t>
            </a:r>
            <a:r>
              <a:rPr lang="ru-RU" sz="20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получающий</a:t>
            </a:r>
            <a:r>
              <a:rPr lang="uk-UA" sz="20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  <a:r>
              <a:rPr lang="ru-RU" sz="20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кровь</a:t>
            </a:r>
            <a:r>
              <a:rPr lang="uk-UA" sz="20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донора</a:t>
            </a:r>
            <a:endParaRPr lang="ru-RU" sz="20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28596" y="1714488"/>
            <a:ext cx="57198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dirty="0">
                <a:solidFill>
                  <a:srgbClr val="C00000"/>
                </a:solidFill>
                <a:latin typeface="Comic Sans MS" panose="030F0702030302020204" pitchFamily="66" charset="0"/>
              </a:rPr>
              <a:t>Донор – </a:t>
            </a:r>
            <a:r>
              <a:rPr lang="ru-RU" sz="2000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человек</a:t>
            </a:r>
            <a:r>
              <a:rPr lang="uk-UA" sz="2000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, </a:t>
            </a:r>
            <a:r>
              <a:rPr lang="ru-RU" sz="2000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дающий</a:t>
            </a:r>
            <a:r>
              <a:rPr lang="uk-UA" sz="2000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 </a:t>
            </a:r>
            <a:r>
              <a:rPr lang="ru-RU" sz="2000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кровь</a:t>
            </a:r>
            <a:r>
              <a:rPr lang="uk-UA" sz="2000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 </a:t>
            </a:r>
            <a:r>
              <a:rPr lang="ru-RU" sz="2000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реципиенту</a:t>
            </a:r>
            <a:endParaRPr lang="ru-RU" sz="2000" dirty="0">
              <a:solidFill>
                <a:srgbClr val="C0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17157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  <p:bldP spid="9" grpId="0"/>
      <p:bldP spid="10" grpId="0"/>
      <p:bldP spid="18" grpId="0"/>
      <p:bldP spid="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2" descr="https://avatars.mds.yandex.net/i?id=0e21396686b5d8f07fdb346eda42bf07399ada97-10340180-images-thumbs&amp;n=13"/>
          <p:cNvPicPr>
            <a:picLocks noChangeAspect="1" noChangeArrowheads="1"/>
          </p:cNvPicPr>
          <p:nvPr/>
        </p:nvPicPr>
        <p:blipFill>
          <a:blip r:embed="rId2"/>
          <a:srcRect l="4687" r="468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3000364" y="1571612"/>
          <a:ext cx="3048000" cy="4536314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1524000"/>
                <a:gridCol w="1524000"/>
              </a:tblGrid>
              <a:tr h="112514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160867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12514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125149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2" name="Группа 5"/>
          <p:cNvGrpSpPr/>
          <p:nvPr/>
        </p:nvGrpSpPr>
        <p:grpSpPr>
          <a:xfrm>
            <a:off x="3357554" y="1857364"/>
            <a:ext cx="2286016" cy="4000528"/>
            <a:chOff x="3357554" y="1857364"/>
            <a:chExt cx="2286016" cy="4000528"/>
          </a:xfrm>
        </p:grpSpPr>
        <p:sp>
          <p:nvSpPr>
            <p:cNvPr id="7" name="Овал 6"/>
            <p:cNvSpPr/>
            <p:nvPr/>
          </p:nvSpPr>
          <p:spPr>
            <a:xfrm>
              <a:off x="3357554" y="1857364"/>
              <a:ext cx="785818" cy="571504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Овал 7"/>
            <p:cNvSpPr/>
            <p:nvPr/>
          </p:nvSpPr>
          <p:spPr>
            <a:xfrm>
              <a:off x="3428992" y="3000372"/>
              <a:ext cx="785818" cy="571504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Овал 8"/>
            <p:cNvSpPr/>
            <p:nvPr/>
          </p:nvSpPr>
          <p:spPr>
            <a:xfrm>
              <a:off x="3357554" y="4143380"/>
              <a:ext cx="785818" cy="571504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Овал 9"/>
            <p:cNvSpPr/>
            <p:nvPr/>
          </p:nvSpPr>
          <p:spPr>
            <a:xfrm>
              <a:off x="3357554" y="5286388"/>
              <a:ext cx="785818" cy="571504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Овал 10"/>
            <p:cNvSpPr/>
            <p:nvPr/>
          </p:nvSpPr>
          <p:spPr>
            <a:xfrm>
              <a:off x="4786314" y="1857364"/>
              <a:ext cx="785818" cy="571504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Овал 11"/>
            <p:cNvSpPr/>
            <p:nvPr/>
          </p:nvSpPr>
          <p:spPr>
            <a:xfrm>
              <a:off x="4857752" y="3000372"/>
              <a:ext cx="785818" cy="571504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Овал 12"/>
            <p:cNvSpPr/>
            <p:nvPr/>
          </p:nvSpPr>
          <p:spPr>
            <a:xfrm>
              <a:off x="4857752" y="4143380"/>
              <a:ext cx="785818" cy="571504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Овал 13"/>
            <p:cNvSpPr/>
            <p:nvPr/>
          </p:nvSpPr>
          <p:spPr>
            <a:xfrm>
              <a:off x="4857752" y="5286388"/>
              <a:ext cx="785818" cy="571504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5" name="Выгнутая вверх стрелка 14"/>
          <p:cNvSpPr/>
          <p:nvPr/>
        </p:nvSpPr>
        <p:spPr>
          <a:xfrm>
            <a:off x="2071670" y="785794"/>
            <a:ext cx="2000264" cy="714380"/>
          </a:xfrm>
          <a:prstGeom prst="curvedDownArrow">
            <a:avLst/>
          </a:prstGeom>
          <a:solidFill>
            <a:srgbClr val="C00000"/>
          </a:solidFill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  <a:reflection blurRad="6350" stA="50000" endA="275" endPos="40000" dist="1016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Выгнутая вниз стрелка 15"/>
          <p:cNvSpPr/>
          <p:nvPr/>
        </p:nvSpPr>
        <p:spPr>
          <a:xfrm rot="10800000">
            <a:off x="5072065" y="785794"/>
            <a:ext cx="2214578" cy="714380"/>
          </a:xfrm>
          <a:prstGeom prst="curvedUpArrow">
            <a:avLst/>
          </a:prstGeom>
          <a:solidFill>
            <a:srgbClr val="00B0F0"/>
          </a:solidFill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  <a:reflection blurRad="6350" stA="50000" endA="300" endPos="90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28596" y="1571612"/>
            <a:ext cx="2500330" cy="36933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rgbClr val="CC3300"/>
            </a:solidFill>
          </a:ln>
          <a:scene3d>
            <a:camera prst="orthographicFront"/>
            <a:lightRig rig="threePt" dir="t"/>
          </a:scene3d>
          <a:sp3d>
            <a:bevelT w="101600" prst="riblet"/>
          </a:sp3d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Вносим реактив  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143636" y="1571612"/>
            <a:ext cx="2500330" cy="36933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w="101600" prst="riblet"/>
          </a:sp3d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Вносим реактив  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endParaRPr lang="ru-RU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5852" y="2571744"/>
            <a:ext cx="800100" cy="2362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72330" y="2571744"/>
            <a:ext cx="762000" cy="2286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5" name="Овал 24"/>
          <p:cNvSpPr/>
          <p:nvPr/>
        </p:nvSpPr>
        <p:spPr>
          <a:xfrm>
            <a:off x="3403307" y="1785926"/>
            <a:ext cx="785818" cy="642942"/>
          </a:xfrm>
          <a:prstGeom prst="ellipse">
            <a:avLst/>
          </a:prstGeom>
          <a:solidFill>
            <a:srgbClr val="C00000"/>
          </a:solidFill>
          <a:ln>
            <a:noFill/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Овал 25"/>
          <p:cNvSpPr/>
          <p:nvPr/>
        </p:nvSpPr>
        <p:spPr>
          <a:xfrm>
            <a:off x="3357554" y="4107661"/>
            <a:ext cx="785818" cy="642942"/>
          </a:xfrm>
          <a:prstGeom prst="ellipse">
            <a:avLst/>
          </a:prstGeom>
          <a:solidFill>
            <a:srgbClr val="C00000"/>
          </a:solidFill>
          <a:ln>
            <a:noFill/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Овал 26"/>
          <p:cNvSpPr/>
          <p:nvPr/>
        </p:nvSpPr>
        <p:spPr>
          <a:xfrm>
            <a:off x="4786314" y="1821645"/>
            <a:ext cx="785818" cy="642942"/>
          </a:xfrm>
          <a:prstGeom prst="ellipse">
            <a:avLst/>
          </a:prstGeom>
          <a:solidFill>
            <a:srgbClr val="00B0F0"/>
          </a:solidFill>
          <a:ln>
            <a:noFill/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Овал 27"/>
          <p:cNvSpPr/>
          <p:nvPr/>
        </p:nvSpPr>
        <p:spPr>
          <a:xfrm>
            <a:off x="4855240" y="2928934"/>
            <a:ext cx="785818" cy="642942"/>
          </a:xfrm>
          <a:prstGeom prst="ellipse">
            <a:avLst/>
          </a:prstGeom>
          <a:solidFill>
            <a:srgbClr val="00B0F0"/>
          </a:solidFill>
          <a:ln>
            <a:noFill/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3428992" y="2928934"/>
            <a:ext cx="785818" cy="642942"/>
          </a:xfrm>
          <a:prstGeom prst="ellipse">
            <a:avLst/>
          </a:prstGeom>
          <a:solidFill>
            <a:srgbClr val="C00000"/>
          </a:solidFill>
          <a:ln>
            <a:noFill/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3352706" y="5250669"/>
            <a:ext cx="785818" cy="642942"/>
          </a:xfrm>
          <a:prstGeom prst="ellipse">
            <a:avLst/>
          </a:prstGeom>
          <a:solidFill>
            <a:srgbClr val="C00000"/>
          </a:solidFill>
          <a:ln>
            <a:noFill/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Овал 30"/>
          <p:cNvSpPr/>
          <p:nvPr/>
        </p:nvSpPr>
        <p:spPr>
          <a:xfrm>
            <a:off x="4857752" y="4107661"/>
            <a:ext cx="785818" cy="642942"/>
          </a:xfrm>
          <a:prstGeom prst="ellipse">
            <a:avLst/>
          </a:prstGeom>
          <a:solidFill>
            <a:srgbClr val="00B0F0"/>
          </a:solidFill>
          <a:ln>
            <a:noFill/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Овал 31"/>
          <p:cNvSpPr/>
          <p:nvPr/>
        </p:nvSpPr>
        <p:spPr>
          <a:xfrm>
            <a:off x="4873163" y="5262777"/>
            <a:ext cx="785818" cy="642942"/>
          </a:xfrm>
          <a:prstGeom prst="ellipse">
            <a:avLst/>
          </a:prstGeom>
          <a:solidFill>
            <a:srgbClr val="00B0F0"/>
          </a:solidFill>
          <a:ln>
            <a:noFill/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C6E3A0"/>
              </a:clrFrom>
              <a:clrTo>
                <a:srgbClr val="C6E3A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50994" y="2810925"/>
            <a:ext cx="1000132" cy="88070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C6E3A0"/>
              </a:clrFrom>
              <a:clrTo>
                <a:srgbClr val="C6E3A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48083" y="3992567"/>
            <a:ext cx="1000132" cy="88070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C6E3A0"/>
              </a:clrFrom>
              <a:clrTo>
                <a:srgbClr val="C6E3A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66006" y="5144541"/>
            <a:ext cx="1000132" cy="88070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C6E3A0"/>
              </a:clrFrom>
              <a:clrTo>
                <a:srgbClr val="C6E3A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50397" y="5144541"/>
            <a:ext cx="1000132" cy="88070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389420041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70" decel="100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770" decel="100000"/>
                                        <p:tgtEl>
                                          <p:spTgt spid="1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8" dur="77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0" dur="77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2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70" decel="100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770" decel="100000"/>
                                        <p:tgtEl>
                                          <p:spTgt spid="1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7" dur="77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9" dur="77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"/>
                            </p:stCondLst>
                            <p:childTnLst>
                              <p:par>
                                <p:cTn id="3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500"/>
                            </p:stCondLst>
                            <p:childTnLst>
                              <p:par>
                                <p:cTn id="39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770" decel="100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770" decel="100000"/>
                                        <p:tgtEl>
                                          <p:spTgt spid="2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4" dur="77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6" dur="77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8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770" decel="100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770" decel="100000"/>
                                        <p:tgtEl>
                                          <p:spTgt spid="1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3" dur="77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5" dur="77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8500"/>
                            </p:stCondLst>
                            <p:childTnLst>
                              <p:par>
                                <p:cTn id="5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3500"/>
                            </p:stCondLst>
                            <p:childTnLst>
                              <p:par>
                                <p:cTn id="8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2" descr="https://avatars.mds.yandex.net/i?id=0e21396686b5d8f07fdb346eda42bf07399ada97-10340180-images-thumbs&amp;n=13"/>
          <p:cNvPicPr>
            <a:picLocks noChangeAspect="1" noChangeArrowheads="1"/>
          </p:cNvPicPr>
          <p:nvPr/>
        </p:nvPicPr>
        <p:blipFill>
          <a:blip r:embed="rId2"/>
          <a:srcRect l="4687" r="468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438400" y="1524000"/>
          <a:ext cx="5786478" cy="4536314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1371600"/>
                <a:gridCol w="1371600"/>
                <a:gridCol w="3043278"/>
              </a:tblGrid>
              <a:tr h="112514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cell3D prstMaterial="dkEdge">
                      <a:bevel prst="slop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cell3D prstMaterial="dkEdge">
                      <a:bevel prst="slop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cell3D prstMaterial="dkEdge">
                      <a:bevel prst="slope"/>
                      <a:lightRig rig="flood" dir="t"/>
                    </a:cell3D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116086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cell3D prstMaterial="dkEdge">
                      <a:bevel prst="slop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cell3D prstMaterial="dkEdge">
                      <a:bevel prst="slop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cell3D prstMaterial="dkEdge">
                      <a:bevel prst="slope"/>
                      <a:lightRig rig="flood" dir="t"/>
                    </a:cell3D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112514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cell3D prstMaterial="dkEdge">
                      <a:bevel prst="slop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cell3D prstMaterial="dkEdge">
                      <a:bevel prst="slop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cell3D prstMaterial="dkEdge">
                      <a:bevel prst="slope"/>
                      <a:lightRig rig="flood" dir="t"/>
                    </a:cell3D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1125149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cell3D prstMaterial="dkEdge">
                      <a:bevel prst="slop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cell3D prstMaterial="dkEdge">
                      <a:bevel prst="slop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cell3D prstMaterial="dkEdge">
                      <a:bevel prst="slope"/>
                      <a:lightRig rig="flood" dir="t"/>
                    </a:cell3D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  <p:grpSp>
        <p:nvGrpSpPr>
          <p:cNvPr id="2" name="Группа 32"/>
          <p:cNvGrpSpPr/>
          <p:nvPr/>
        </p:nvGrpSpPr>
        <p:grpSpPr>
          <a:xfrm>
            <a:off x="5715000" y="4038600"/>
            <a:ext cx="785818" cy="698505"/>
            <a:chOff x="4953000" y="3581400"/>
            <a:chExt cx="785818" cy="698505"/>
          </a:xfrm>
        </p:grpSpPr>
        <p:pic>
          <p:nvPicPr>
            <p:cNvPr id="19" name="Picture 2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=""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53000" y="3581400"/>
              <a:ext cx="785818" cy="698505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20" name="TextBox 19"/>
            <p:cNvSpPr txBox="1"/>
            <p:nvPr/>
          </p:nvSpPr>
          <p:spPr>
            <a:xfrm>
              <a:off x="5181600" y="3657600"/>
              <a:ext cx="428628" cy="4103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В</a:t>
              </a:r>
              <a:endPara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3" name="Группа 35"/>
          <p:cNvGrpSpPr/>
          <p:nvPr/>
        </p:nvGrpSpPr>
        <p:grpSpPr>
          <a:xfrm>
            <a:off x="5486400" y="1600200"/>
            <a:ext cx="857256" cy="785818"/>
            <a:chOff x="5486400" y="1600200"/>
            <a:chExt cx="857256" cy="785818"/>
          </a:xfrm>
        </p:grpSpPr>
        <p:pic>
          <p:nvPicPr>
            <p:cNvPr id="22" name="Picture 2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=""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86400" y="1600200"/>
              <a:ext cx="857256" cy="785818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23" name="TextBox 22"/>
            <p:cNvSpPr txBox="1"/>
            <p:nvPr/>
          </p:nvSpPr>
          <p:spPr>
            <a:xfrm>
              <a:off x="5715000" y="1752600"/>
              <a:ext cx="35719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0</a:t>
              </a:r>
              <a:endPara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4" name="Группа 31"/>
          <p:cNvGrpSpPr/>
          <p:nvPr/>
        </p:nvGrpSpPr>
        <p:grpSpPr>
          <a:xfrm>
            <a:off x="5562600" y="2819400"/>
            <a:ext cx="785818" cy="714380"/>
            <a:chOff x="4876800" y="2362200"/>
            <a:chExt cx="785818" cy="714380"/>
          </a:xfrm>
        </p:grpSpPr>
        <p:pic>
          <p:nvPicPr>
            <p:cNvPr id="25" name="Picture 2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=""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76800" y="2362200"/>
              <a:ext cx="785818" cy="714380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26" name="TextBox 25"/>
            <p:cNvSpPr txBox="1"/>
            <p:nvPr/>
          </p:nvSpPr>
          <p:spPr>
            <a:xfrm>
              <a:off x="5105400" y="2438400"/>
              <a:ext cx="35719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А</a:t>
              </a:r>
              <a:endPara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5" name="Группа 33"/>
          <p:cNvGrpSpPr/>
          <p:nvPr/>
        </p:nvGrpSpPr>
        <p:grpSpPr>
          <a:xfrm>
            <a:off x="5638800" y="5105400"/>
            <a:ext cx="1000132" cy="785818"/>
            <a:chOff x="4876800" y="4648200"/>
            <a:chExt cx="1000132" cy="785818"/>
          </a:xfrm>
        </p:grpSpPr>
        <p:pic>
          <p:nvPicPr>
            <p:cNvPr id="28" name="Picture 2"/>
            <p:cNvPicPr>
              <a:picLocks noChangeAspect="1" noChangeArrowheads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=""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76800" y="4648200"/>
              <a:ext cx="1000132" cy="785818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29" name="TextBox 28"/>
            <p:cNvSpPr txBox="1"/>
            <p:nvPr/>
          </p:nvSpPr>
          <p:spPr>
            <a:xfrm>
              <a:off x="5105400" y="4800600"/>
              <a:ext cx="7143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АВ</a:t>
              </a:r>
              <a:endPara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7" name="Овал 6"/>
          <p:cNvSpPr/>
          <p:nvPr/>
        </p:nvSpPr>
        <p:spPr>
          <a:xfrm>
            <a:off x="2667000" y="1676400"/>
            <a:ext cx="785818" cy="642942"/>
          </a:xfrm>
          <a:prstGeom prst="ellipse">
            <a:avLst/>
          </a:prstGeom>
          <a:solidFill>
            <a:srgbClr val="C00000"/>
          </a:solidFill>
          <a:ln>
            <a:noFill/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2819400" y="4038600"/>
            <a:ext cx="785818" cy="642942"/>
          </a:xfrm>
          <a:prstGeom prst="ellipse">
            <a:avLst/>
          </a:prstGeom>
          <a:solidFill>
            <a:srgbClr val="C00000"/>
          </a:solidFill>
          <a:ln>
            <a:noFill/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4038600" y="1676400"/>
            <a:ext cx="785818" cy="642942"/>
          </a:xfrm>
          <a:prstGeom prst="ellipse">
            <a:avLst/>
          </a:prstGeom>
          <a:solidFill>
            <a:srgbClr val="00B0F0"/>
          </a:solidFill>
          <a:ln>
            <a:noFill/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4038600" y="2819400"/>
            <a:ext cx="785818" cy="714380"/>
          </a:xfrm>
          <a:prstGeom prst="ellipse">
            <a:avLst/>
          </a:prstGeom>
          <a:solidFill>
            <a:srgbClr val="00B0F0"/>
          </a:solidFill>
          <a:ln>
            <a:noFill/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886200" y="3886200"/>
            <a:ext cx="1000132" cy="85725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038600" y="5105400"/>
            <a:ext cx="928694" cy="78581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Picture 5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743200" y="5105400"/>
            <a:ext cx="928694" cy="78581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1" name="TextBox 20"/>
          <p:cNvSpPr txBox="1"/>
          <p:nvPr/>
        </p:nvSpPr>
        <p:spPr>
          <a:xfrm>
            <a:off x="6934200" y="3962400"/>
            <a:ext cx="857256" cy="5745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á</a:t>
            </a:r>
            <a:endParaRPr lang="ru-RU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781800" y="1676400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àß</a:t>
            </a:r>
            <a:endParaRPr lang="ru-RU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010400" y="2819400"/>
            <a:ext cx="6429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ß</a:t>
            </a:r>
            <a:endParaRPr lang="ru-RU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086600" y="5105400"/>
            <a:ext cx="7143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</a:t>
            </a:r>
            <a:endParaRPr lang="ru-RU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5" name="Picture 2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C6E3A0"/>
              </a:clrFrom>
              <a:clrTo>
                <a:srgbClr val="C6E3A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90800" y="2743200"/>
            <a:ext cx="1000132" cy="88070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8" name="Прямоугольник 37"/>
          <p:cNvSpPr/>
          <p:nvPr/>
        </p:nvSpPr>
        <p:spPr>
          <a:xfrm>
            <a:off x="1192740" y="533400"/>
            <a:ext cx="6150210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2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Результаты анализа</a:t>
            </a:r>
            <a:endParaRPr lang="ru-RU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9" name="Прямоугольник 38"/>
          <p:cNvSpPr/>
          <p:nvPr/>
        </p:nvSpPr>
        <p:spPr>
          <a:xfrm rot="20081572">
            <a:off x="177921" y="2212183"/>
            <a:ext cx="2461187" cy="138499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nUp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 w="11430"/>
                <a:gradFill flip="none" rotWithShape="1">
                  <a:gsLst>
                    <a:gs pos="0">
                      <a:srgbClr val="C00000">
                        <a:shade val="30000"/>
                        <a:satMod val="115000"/>
                      </a:srgbClr>
                    </a:gs>
                    <a:gs pos="5000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Агглютинация -</a:t>
            </a:r>
          </a:p>
          <a:p>
            <a:pPr algn="ctr"/>
            <a:r>
              <a:rPr lang="ru-RU" sz="2800" b="1" dirty="0" smtClean="0">
                <a:ln w="11430"/>
                <a:gradFill flip="none" rotWithShape="1">
                  <a:gsLst>
                    <a:gs pos="0">
                      <a:srgbClr val="C00000">
                        <a:shade val="30000"/>
                        <a:satMod val="115000"/>
                      </a:srgbClr>
                    </a:gs>
                    <a:gs pos="5000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</a:t>
            </a:r>
            <a:r>
              <a:rPr lang="ru-RU" sz="2800" b="1" cap="none" spc="0" dirty="0" smtClean="0">
                <a:ln w="11430"/>
                <a:gradFill flip="none" rotWithShape="1">
                  <a:gsLst>
                    <a:gs pos="0">
                      <a:srgbClr val="C00000">
                        <a:shade val="30000"/>
                        <a:satMod val="115000"/>
                      </a:srgbClr>
                    </a:gs>
                    <a:gs pos="5000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клеивание</a:t>
            </a:r>
          </a:p>
          <a:p>
            <a:pPr algn="ctr"/>
            <a:r>
              <a:rPr lang="ru-RU" sz="2800" b="1" dirty="0" smtClean="0">
                <a:ln w="11430"/>
                <a:gradFill flip="none" rotWithShape="1">
                  <a:gsLst>
                    <a:gs pos="0">
                      <a:srgbClr val="C00000">
                        <a:shade val="30000"/>
                        <a:satMod val="115000"/>
                      </a:srgbClr>
                    </a:gs>
                    <a:gs pos="5000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эритроцитов</a:t>
            </a:r>
            <a:endParaRPr lang="ru-RU" sz="2800" b="1" cap="none" spc="0" dirty="0">
              <a:ln w="11430"/>
              <a:gradFill flip="none" rotWithShape="1">
                <a:gsLst>
                  <a:gs pos="0">
                    <a:srgbClr val="C00000">
                      <a:shade val="30000"/>
                      <a:satMod val="115000"/>
                    </a:srgbClr>
                  </a:gs>
                  <a:gs pos="50000">
                    <a:srgbClr val="C00000">
                      <a:shade val="67500"/>
                      <a:satMod val="115000"/>
                    </a:srgbClr>
                  </a:gs>
                  <a:gs pos="100000">
                    <a:srgbClr val="C00000">
                      <a:shade val="100000"/>
                      <a:satMod val="11500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pSp>
        <p:nvGrpSpPr>
          <p:cNvPr id="11" name="Группа 55"/>
          <p:cNvGrpSpPr/>
          <p:nvPr/>
        </p:nvGrpSpPr>
        <p:grpSpPr>
          <a:xfrm>
            <a:off x="1676400" y="3200400"/>
            <a:ext cx="2686929" cy="2260484"/>
            <a:chOff x="1704536" y="3200400"/>
            <a:chExt cx="2686929" cy="2260484"/>
          </a:xfrm>
        </p:grpSpPr>
        <p:cxnSp>
          <p:nvCxnSpPr>
            <p:cNvPr id="41" name="Прямая со стрелкой 40"/>
            <p:cNvCxnSpPr>
              <a:stCxn id="39" idx="2"/>
            </p:cNvCxnSpPr>
            <p:nvPr/>
          </p:nvCxnSpPr>
          <p:spPr>
            <a:xfrm rot="16200000" flipH="1">
              <a:off x="2617628" y="2617626"/>
              <a:ext cx="660282" cy="2486465"/>
            </a:xfrm>
            <a:prstGeom prst="straightConnector1">
              <a:avLst/>
            </a:prstGeom>
            <a:ln>
              <a:tailEnd type="arrow"/>
            </a:ln>
            <a:scene3d>
              <a:camera prst="orthographicFront"/>
              <a:lightRig rig="threePt" dir="t"/>
            </a:scene3d>
            <a:sp3d>
              <a:bevelT w="101600" prst="riblet"/>
            </a:sp3d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Прямая со стрелкой 41"/>
            <p:cNvCxnSpPr>
              <a:stCxn id="39" idx="2"/>
            </p:cNvCxnSpPr>
            <p:nvPr/>
          </p:nvCxnSpPr>
          <p:spPr>
            <a:xfrm rot="16200000" flipH="1">
              <a:off x="2170391" y="3163609"/>
              <a:ext cx="1803284" cy="2638865"/>
            </a:xfrm>
            <a:prstGeom prst="straightConnector1">
              <a:avLst/>
            </a:prstGeom>
            <a:ln>
              <a:tailEnd type="arrow"/>
            </a:ln>
            <a:scene3d>
              <a:camera prst="orthographicFront"/>
              <a:lightRig rig="threePt" dir="t"/>
            </a:scene3d>
            <a:sp3d>
              <a:bevelT w="101600" prst="riblet"/>
            </a:sp3d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Прямая со стрелкой 44"/>
            <p:cNvCxnSpPr>
              <a:stCxn id="39" idx="2"/>
            </p:cNvCxnSpPr>
            <p:nvPr/>
          </p:nvCxnSpPr>
          <p:spPr>
            <a:xfrm rot="16200000" flipH="1">
              <a:off x="1484591" y="3849409"/>
              <a:ext cx="1879484" cy="1343465"/>
            </a:xfrm>
            <a:prstGeom prst="straightConnector1">
              <a:avLst/>
            </a:prstGeom>
            <a:ln>
              <a:tailEnd type="arrow"/>
            </a:ln>
            <a:scene3d>
              <a:camera prst="orthographicFront"/>
              <a:lightRig rig="threePt" dir="t"/>
            </a:scene3d>
            <a:sp3d>
              <a:bevelT w="101600" prst="riblet"/>
            </a:sp3d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Прямая со стрелкой 47"/>
            <p:cNvCxnSpPr>
              <a:stCxn id="39" idx="2"/>
            </p:cNvCxnSpPr>
            <p:nvPr/>
          </p:nvCxnSpPr>
          <p:spPr>
            <a:xfrm rot="5400000" flipH="1" flipV="1">
              <a:off x="2211110" y="2693826"/>
              <a:ext cx="330318" cy="1343465"/>
            </a:xfrm>
            <a:prstGeom prst="straightConnector1">
              <a:avLst/>
            </a:prstGeom>
            <a:ln>
              <a:tailEnd type="arrow"/>
            </a:ln>
            <a:scene3d>
              <a:camera prst="orthographicFront"/>
              <a:lightRig rig="threePt" dir="t"/>
            </a:scene3d>
            <a:sp3d>
              <a:bevelT w="101600" prst="riblet"/>
            </a:sp3d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000"/>
                            </p:stCondLst>
                            <p:childTnLst>
                              <p:par>
                                <p:cTn id="40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8000"/>
                            </p:stCondLst>
                            <p:childTnLst>
                              <p:par>
                                <p:cTn id="44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0"/>
                            </p:stCondLst>
                            <p:childTnLst>
                              <p:par>
                                <p:cTn id="48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2000"/>
                            </p:stCondLst>
                            <p:childTnLst>
                              <p:par>
                                <p:cTn id="52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4000"/>
                            </p:stCondLst>
                            <p:childTnLst>
                              <p:par>
                                <p:cTn id="5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4500"/>
                            </p:stCondLst>
                            <p:childTnLst>
                              <p:par>
                                <p:cTn id="6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5000"/>
                            </p:stCondLst>
                            <p:childTnLst>
                              <p:par>
                                <p:cTn id="6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5000"/>
                            </p:stCondLst>
                            <p:childTnLst>
                              <p:par>
                                <p:cTn id="6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5000"/>
                            </p:stCondLst>
                            <p:childTnLst>
                              <p:par>
                                <p:cTn id="7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5000"/>
                            </p:stCondLst>
                            <p:childTnLst>
                              <p:par>
                                <p:cTn id="7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21" grpId="0"/>
      <p:bldP spid="24" grpId="0"/>
      <p:bldP spid="27" grpId="0"/>
      <p:bldP spid="30" grpId="0"/>
      <p:bldP spid="38" grpId="0"/>
      <p:bldP spid="3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67797947"/>
              </p:ext>
            </p:extLst>
          </p:nvPr>
        </p:nvGraphicFramePr>
        <p:xfrm>
          <a:off x="2259375" y="1652529"/>
          <a:ext cx="6096000" cy="50567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40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5240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52400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5240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1264186"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FDE1DD"/>
                        </a:solidFill>
                      </a:endParaRPr>
                    </a:p>
                  </a:txBody>
                  <a:tcPr marL="68580" marR="68580">
                    <a:solidFill>
                      <a:srgbClr val="FDE1DD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FDE1DD"/>
                        </a:solidFill>
                      </a:endParaRPr>
                    </a:p>
                  </a:txBody>
                  <a:tcPr marL="68580" marR="68580">
                    <a:solidFill>
                      <a:srgbClr val="FDE1DD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>
                    <a:solidFill>
                      <a:srgbClr val="FDE1DD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>
                    <a:solidFill>
                      <a:srgbClr val="FDE1D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26418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>
                    <a:solidFill>
                      <a:srgbClr val="FDE1DD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>
                    <a:solidFill>
                      <a:srgbClr val="FDE1DD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>
                    <a:solidFill>
                      <a:srgbClr val="FDE1DD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>
                    <a:solidFill>
                      <a:srgbClr val="FDE1D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26418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>
                    <a:solidFill>
                      <a:srgbClr val="FDE1DD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>
                    <a:solidFill>
                      <a:srgbClr val="FDE1DD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>
                    <a:solidFill>
                      <a:srgbClr val="FDE1DD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>
                    <a:solidFill>
                      <a:srgbClr val="FDE1D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26418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>
                    <a:solidFill>
                      <a:srgbClr val="FDE1DD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>
                    <a:solidFill>
                      <a:srgbClr val="FDE1DD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>
                    <a:solidFill>
                      <a:srgbClr val="FDE1DD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>
                    <a:solidFill>
                      <a:srgbClr val="FDE1D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2"/>
          <a:srcRect l="80190" t="3763" r="2014" b="80983"/>
          <a:stretch/>
        </p:blipFill>
        <p:spPr>
          <a:xfrm>
            <a:off x="2357422" y="714356"/>
            <a:ext cx="1298610" cy="101355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2"/>
          <a:srcRect l="26658" t="3340" r="54823" b="80347"/>
          <a:stretch/>
        </p:blipFill>
        <p:spPr>
          <a:xfrm>
            <a:off x="3857620" y="642918"/>
            <a:ext cx="1345310" cy="1079052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2"/>
          <a:srcRect l="44888" t="1646" r="36014" b="80347"/>
          <a:stretch/>
        </p:blipFill>
        <p:spPr>
          <a:xfrm>
            <a:off x="5429256" y="642918"/>
            <a:ext cx="1277446" cy="1096796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2"/>
          <a:srcRect l="63986" t="2936" r="18797" b="80135"/>
          <a:stretch/>
        </p:blipFill>
        <p:spPr>
          <a:xfrm>
            <a:off x="6858016" y="642918"/>
            <a:ext cx="1193877" cy="1068947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2751463" y="-15845"/>
            <a:ext cx="556902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Comic Sans MS" panose="030F0702030302020204" pitchFamily="66" charset="0"/>
              </a:rPr>
              <a:t>аглютиногены </a:t>
            </a:r>
            <a:r>
              <a:rPr lang="ru-RU" sz="2800" dirty="0">
                <a:latin typeface="Comic Sans MS" panose="030F0702030302020204" pitchFamily="66" charset="0"/>
              </a:rPr>
              <a:t>в э</a:t>
            </a:r>
            <a:r>
              <a:rPr lang="ru-RU" sz="2800" dirty="0" smtClean="0">
                <a:latin typeface="Comic Sans MS" panose="030F0702030302020204" pitchFamily="66" charset="0"/>
              </a:rPr>
              <a:t>ритроцитах </a:t>
            </a:r>
            <a:r>
              <a:rPr lang="ru-RU" sz="2800" dirty="0">
                <a:latin typeface="Comic Sans MS" panose="030F0702030302020204" pitchFamily="66" charset="0"/>
              </a:rPr>
              <a:t>донора</a:t>
            </a:r>
          </a:p>
        </p:txBody>
      </p:sp>
      <p:sp>
        <p:nvSpPr>
          <p:cNvPr id="16" name="Объект 15"/>
          <p:cNvSpPr>
            <a:spLocks noGrp="1"/>
          </p:cNvSpPr>
          <p:nvPr>
            <p:ph idx="1"/>
          </p:nvPr>
        </p:nvSpPr>
        <p:spPr>
          <a:xfrm>
            <a:off x="1" y="424468"/>
            <a:ext cx="2257128" cy="6433532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ru-RU" dirty="0" smtClean="0">
                <a:latin typeface="Comic Sans MS" panose="030F0702030302020204" pitchFamily="66" charset="0"/>
              </a:rPr>
              <a:t>агглютинины </a:t>
            </a:r>
            <a:r>
              <a:rPr lang="ru-RU" dirty="0">
                <a:latin typeface="Comic Sans MS" panose="030F0702030302020204" pitchFamily="66" charset="0"/>
              </a:rPr>
              <a:t>в </a:t>
            </a:r>
            <a:r>
              <a:rPr lang="ru-RU" dirty="0" smtClean="0">
                <a:latin typeface="Comic Sans MS" panose="030F0702030302020204" pitchFamily="66" charset="0"/>
              </a:rPr>
              <a:t>плазме реципиента</a:t>
            </a:r>
            <a:endParaRPr lang="ru-RU" dirty="0">
              <a:latin typeface="Comic Sans MS" panose="030F0702030302020204" pitchFamily="66" charset="0"/>
            </a:endParaRPr>
          </a:p>
          <a:p>
            <a:pPr marL="0" lv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uk-UA" sz="4000" dirty="0">
                <a:solidFill>
                  <a:prstClr val="black"/>
                </a:solidFill>
                <a:latin typeface="Comic Sans MS" panose="030F0702030302020204" pitchFamily="66" charset="0"/>
              </a:rPr>
              <a:t> </a:t>
            </a:r>
            <a:r>
              <a:rPr lang="el-GR" sz="6000" dirty="0">
                <a:solidFill>
                  <a:srgbClr val="B9271D"/>
                </a:solidFill>
                <a:latin typeface="Comic Sans MS" panose="030F0702030302020204" pitchFamily="66" charset="0"/>
              </a:rPr>
              <a:t>α</a:t>
            </a:r>
            <a:r>
              <a:rPr lang="uk-UA" sz="6000" dirty="0">
                <a:solidFill>
                  <a:srgbClr val="B9271D"/>
                </a:solidFill>
                <a:latin typeface="Comic Sans MS" panose="030F0702030302020204" pitchFamily="66" charset="0"/>
              </a:rPr>
              <a:t> </a:t>
            </a:r>
            <a:r>
              <a:rPr lang="uk-UA" sz="6000" dirty="0" smtClean="0">
                <a:solidFill>
                  <a:srgbClr val="B9271D"/>
                </a:solidFill>
                <a:latin typeface="Comic Sans MS" panose="030F0702030302020204" pitchFamily="66" charset="0"/>
              </a:rPr>
              <a:t>и </a:t>
            </a:r>
            <a:r>
              <a:rPr lang="el-GR" sz="6000" dirty="0">
                <a:solidFill>
                  <a:srgbClr val="B9271D"/>
                </a:solidFill>
                <a:latin typeface="Comic Sans MS" panose="030F0702030302020204" pitchFamily="66" charset="0"/>
              </a:rPr>
              <a:t>β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4000" dirty="0">
              <a:solidFill>
                <a:prstClr val="black"/>
              </a:solidFill>
              <a:latin typeface="Comic Sans MS" panose="030F0702030302020204" pitchFamily="66" charset="0"/>
            </a:endParaRPr>
          </a:p>
          <a:p>
            <a:pPr marL="0" lv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l-GR" sz="6000" dirty="0">
                <a:solidFill>
                  <a:srgbClr val="B9271D"/>
                </a:solidFill>
                <a:latin typeface="Comic Sans MS" panose="030F0702030302020204" pitchFamily="66" charset="0"/>
              </a:rPr>
              <a:t>β</a:t>
            </a:r>
          </a:p>
          <a:p>
            <a:pPr marL="0" indent="0" algn="ctr">
              <a:lnSpc>
                <a:spcPct val="100000"/>
              </a:lnSpc>
              <a:buNone/>
            </a:pPr>
            <a:endParaRPr lang="uk-UA" dirty="0">
              <a:latin typeface="Comic Sans MS" panose="030F0702030302020204" pitchFamily="66" charset="0"/>
            </a:endParaRPr>
          </a:p>
          <a:p>
            <a:pPr marL="0" lv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l-GR" sz="6000" dirty="0">
                <a:solidFill>
                  <a:srgbClr val="B9271D"/>
                </a:solidFill>
                <a:latin typeface="Comic Sans MS" panose="030F0702030302020204" pitchFamily="66" charset="0"/>
              </a:rPr>
              <a:t>α</a:t>
            </a:r>
            <a:r>
              <a:rPr lang="uk-UA" sz="6000" dirty="0">
                <a:solidFill>
                  <a:srgbClr val="B9271D"/>
                </a:solidFill>
                <a:latin typeface="Comic Sans MS" panose="030F0702030302020204" pitchFamily="66" charset="0"/>
              </a:rPr>
              <a:t> </a:t>
            </a:r>
            <a:endParaRPr lang="el-GR" sz="6000" dirty="0">
              <a:solidFill>
                <a:srgbClr val="B9271D"/>
              </a:solidFill>
              <a:latin typeface="Comic Sans MS" panose="030F0702030302020204" pitchFamily="66" charset="0"/>
            </a:endParaRPr>
          </a:p>
          <a:p>
            <a:pPr marL="0" indent="0" algn="ctr">
              <a:lnSpc>
                <a:spcPct val="100000"/>
              </a:lnSpc>
              <a:buNone/>
            </a:pPr>
            <a:endParaRPr lang="uk-UA" dirty="0">
              <a:latin typeface="Comic Sans MS" panose="030F0702030302020204" pitchFamily="66" charset="0"/>
            </a:endParaRPr>
          </a:p>
          <a:p>
            <a:pPr marL="0" lv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uk-UA" sz="6000" dirty="0">
                <a:solidFill>
                  <a:srgbClr val="B9271D"/>
                </a:solidFill>
                <a:latin typeface="Comic Sans MS" panose="030F0702030302020204" pitchFamily="66" charset="0"/>
              </a:rPr>
              <a:t>-</a:t>
            </a:r>
            <a:endParaRPr lang="el-GR" sz="6000" dirty="0">
              <a:solidFill>
                <a:srgbClr val="B9271D"/>
              </a:solidFill>
              <a:latin typeface="Comic Sans MS" panose="030F0702030302020204" pitchFamily="66" charset="0"/>
            </a:endParaRPr>
          </a:p>
          <a:p>
            <a:pPr marL="0" indent="0" algn="ctr">
              <a:lnSpc>
                <a:spcPct val="100000"/>
              </a:lnSpc>
              <a:buNone/>
            </a:pPr>
            <a:endParaRPr lang="ru-RU" dirty="0">
              <a:latin typeface="Comic Sans MS" panose="030F0702030302020204" pitchFamily="66" charset="0"/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9368" t="27100" r="54819" b="59342"/>
          <a:stretch/>
        </p:blipFill>
        <p:spPr>
          <a:xfrm>
            <a:off x="2257128" y="1695982"/>
            <a:ext cx="1490542" cy="1164042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57069" y="2967101"/>
            <a:ext cx="1490601" cy="116443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65332" y="4238221"/>
            <a:ext cx="1490601" cy="116443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65332" y="5489791"/>
            <a:ext cx="1490601" cy="1164437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 rotWithShape="1">
          <a:blip r:embed="rId4"/>
          <a:srcRect l="4773"/>
          <a:stretch/>
        </p:blipFill>
        <p:spPr>
          <a:xfrm>
            <a:off x="3843636" y="2967101"/>
            <a:ext cx="1419458" cy="1164437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02163" y="5489791"/>
            <a:ext cx="1490601" cy="1164437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 rotWithShape="1">
          <a:blip r:embed="rId4"/>
          <a:srcRect l="4676"/>
          <a:stretch/>
        </p:blipFill>
        <p:spPr>
          <a:xfrm>
            <a:off x="5337193" y="4228064"/>
            <a:ext cx="1429168" cy="1171208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 rotWithShape="1">
          <a:blip r:embed="rId4"/>
          <a:srcRect l="5211"/>
          <a:stretch/>
        </p:blipFill>
        <p:spPr>
          <a:xfrm>
            <a:off x="6907575" y="5489791"/>
            <a:ext cx="1412914" cy="1164437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8916" t="41981" r="54819" b="44130"/>
          <a:stretch/>
        </p:blipFill>
        <p:spPr>
          <a:xfrm>
            <a:off x="3843635" y="1695982"/>
            <a:ext cx="1388915" cy="1164042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43635" y="4238221"/>
            <a:ext cx="1385436" cy="1164437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76063" y="1695983"/>
            <a:ext cx="1385436" cy="1164437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59059" y="2972768"/>
            <a:ext cx="1385436" cy="1164437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05012" y="1695588"/>
            <a:ext cx="1385436" cy="1164437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05012" y="2967101"/>
            <a:ext cx="1385436" cy="1164437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05012" y="4234836"/>
            <a:ext cx="1385436" cy="1164437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38995" y="5526341"/>
            <a:ext cx="1431160" cy="1170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7108565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avatars.mds.yandex.net/i?id=0e21396686b5d8f07fdb346eda42bf07399ada97-10340180-images-thumbs&amp;n=13"/>
          <p:cNvPicPr>
            <a:picLocks noChangeAspect="1" noChangeArrowheads="1"/>
          </p:cNvPicPr>
          <p:nvPr/>
        </p:nvPicPr>
        <p:blipFill>
          <a:blip r:embed="rId2"/>
          <a:srcRect l="4687" r="6250"/>
          <a:stretch>
            <a:fillRect/>
          </a:stretch>
        </p:blipFill>
        <p:spPr bwMode="auto">
          <a:xfrm>
            <a:off x="0" y="0"/>
            <a:ext cx="9150044" cy="6858000"/>
          </a:xfrm>
          <a:prstGeom prst="rect">
            <a:avLst/>
          </a:prstGeom>
          <a:noFill/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r="8312"/>
          <a:stretch/>
        </p:blipFill>
        <p:spPr>
          <a:xfrm>
            <a:off x="5202395" y="988661"/>
            <a:ext cx="3826420" cy="556443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1034" y="2264230"/>
            <a:ext cx="4753670" cy="365517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571604" y="285728"/>
            <a:ext cx="6351419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latin typeface="Comic Sans MS" panose="030F0702030302020204" pitchFamily="66" charset="0"/>
              </a:rPr>
              <a:t>Примеры</a:t>
            </a:r>
            <a:r>
              <a:rPr lang="uk-UA" sz="3200" b="1" dirty="0" smtClean="0">
                <a:latin typeface="Comic Sans MS" panose="030F0702030302020204" pitchFamily="66" charset="0"/>
              </a:rPr>
              <a:t> схем </a:t>
            </a:r>
            <a:r>
              <a:rPr lang="ru-RU" sz="3200" b="1" dirty="0" smtClean="0">
                <a:latin typeface="Comic Sans MS" panose="030F0702030302020204" pitchFamily="66" charset="0"/>
              </a:rPr>
              <a:t>переливания</a:t>
            </a:r>
          </a:p>
          <a:p>
            <a:pPr algn="ctr"/>
            <a:r>
              <a:rPr lang="uk-UA" sz="3200" b="1" dirty="0" smtClean="0">
                <a:latin typeface="Comic Sans MS" panose="030F0702030302020204" pitchFamily="66" charset="0"/>
              </a:rPr>
              <a:t>и </a:t>
            </a:r>
            <a:r>
              <a:rPr lang="ru-RU" sz="3200" b="1" dirty="0" smtClean="0">
                <a:latin typeface="Comic Sans MS" panose="030F0702030302020204" pitchFamily="66" charset="0"/>
              </a:rPr>
              <a:t>совместимости</a:t>
            </a:r>
            <a:r>
              <a:rPr lang="uk-UA" sz="3200" b="1" dirty="0" smtClean="0">
                <a:latin typeface="Comic Sans MS" panose="030F0702030302020204" pitchFamily="66" charset="0"/>
              </a:rPr>
              <a:t> </a:t>
            </a:r>
            <a:r>
              <a:rPr lang="ru-RU" sz="3200" b="1" dirty="0" smtClean="0">
                <a:latin typeface="Comic Sans MS" panose="030F0702030302020204" pitchFamily="66" charset="0"/>
              </a:rPr>
              <a:t>групп</a:t>
            </a:r>
            <a:r>
              <a:rPr lang="uk-UA" sz="3200" b="1" dirty="0" smtClean="0">
                <a:latin typeface="Comic Sans MS" panose="030F0702030302020204" pitchFamily="66" charset="0"/>
              </a:rPr>
              <a:t> крови</a:t>
            </a:r>
            <a:endParaRPr lang="ru-RU" sz="3200" b="1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5178173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avatars.mds.yandex.net/i?id=0e21396686b5d8f07fdb346eda42bf07399ada97-10340180-images-thumbs&amp;n=13"/>
          <p:cNvPicPr>
            <a:picLocks noChangeAspect="1" noChangeArrowheads="1"/>
          </p:cNvPicPr>
          <p:nvPr/>
        </p:nvPicPr>
        <p:blipFill>
          <a:blip r:embed="rId2"/>
          <a:srcRect l="4687" r="6250"/>
          <a:stretch>
            <a:fillRect/>
          </a:stretch>
        </p:blipFill>
        <p:spPr bwMode="auto">
          <a:xfrm>
            <a:off x="0" y="0"/>
            <a:ext cx="9150044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0" y="1600200"/>
            <a:ext cx="8229600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8000" b="1" dirty="0" smtClean="0">
                <a:solidFill>
                  <a:srgbClr val="C00000"/>
                </a:solidFill>
              </a:rPr>
              <a:t>«</a:t>
            </a:r>
            <a:r>
              <a:rPr lang="ru-RU" sz="7200" b="1" dirty="0" smtClean="0">
                <a:solidFill>
                  <a:srgbClr val="C00000"/>
                </a:solidFill>
              </a:rPr>
              <a:t>Резус-фактор: друг или невидимый враг?»</a:t>
            </a:r>
            <a:endParaRPr lang="ru-RU" sz="7200" dirty="0">
              <a:solidFill>
                <a:srgbClr val="C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071670" y="857232"/>
            <a:ext cx="445436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/>
              <a:t>Исследование 3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s://avatars.mds.yandex.net/i?id=0e21396686b5d8f07fdb346eda42bf07399ada97-10340180-images-thumbs&amp;n=13"/>
          <p:cNvPicPr>
            <a:picLocks noChangeAspect="1" noChangeArrowheads="1"/>
          </p:cNvPicPr>
          <p:nvPr/>
        </p:nvPicPr>
        <p:blipFill>
          <a:blip r:embed="rId2"/>
          <a:srcRect l="4687" r="6250"/>
          <a:stretch>
            <a:fillRect/>
          </a:stretch>
        </p:blipFill>
        <p:spPr bwMode="auto">
          <a:xfrm>
            <a:off x="0" y="0"/>
            <a:ext cx="9150044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28600" y="1752600"/>
            <a:ext cx="5657880" cy="4869418"/>
          </a:xfrm>
          <a:prstGeom prst="roundRect">
            <a:avLst/>
          </a:prstGeom>
          <a:solidFill>
            <a:srgbClr val="006666"/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800" b="1" dirty="0">
                <a:solidFill>
                  <a:schemeClr val="bg1"/>
                </a:solidFill>
                <a:cs typeface="Arial" pitchFamily="34" charset="0"/>
              </a:rPr>
              <a:t>Среди аглютиногенов большое значение имеет </a:t>
            </a:r>
            <a:r>
              <a:rPr lang="ru-RU" sz="2800" b="1" dirty="0">
                <a:solidFill>
                  <a:srgbClr val="FF0000"/>
                </a:solidFill>
                <a:cs typeface="Arial" pitchFamily="34" charset="0"/>
              </a:rPr>
              <a:t>антиген</a:t>
            </a:r>
            <a:r>
              <a:rPr lang="en-US" sz="2800" b="1" dirty="0">
                <a:solidFill>
                  <a:srgbClr val="FF0000"/>
                </a:solidFill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cs typeface="Arial" pitchFamily="34" charset="0"/>
              </a:rPr>
              <a:t>Rh</a:t>
            </a:r>
            <a:r>
              <a:rPr lang="ru-RU" sz="2800" b="1" dirty="0">
                <a:solidFill>
                  <a:srgbClr val="FF0000"/>
                </a:solidFill>
                <a:cs typeface="Arial" pitchFamily="34" charset="0"/>
              </a:rPr>
              <a:t>  </a:t>
            </a:r>
            <a:r>
              <a:rPr lang="ru-RU" sz="2800" b="1" dirty="0">
                <a:solidFill>
                  <a:schemeClr val="bg1"/>
                </a:solidFill>
                <a:cs typeface="Arial" pitchFamily="34" charset="0"/>
              </a:rPr>
              <a:t>называемый </a:t>
            </a:r>
            <a:r>
              <a:rPr lang="ru-RU" sz="2800" b="1" u="sng" dirty="0">
                <a:solidFill>
                  <a:srgbClr val="FF0000"/>
                </a:solidFill>
                <a:cs typeface="Arial" pitchFamily="34" charset="0"/>
              </a:rPr>
              <a:t>резус-фактором. </a:t>
            </a:r>
            <a:r>
              <a:rPr lang="ru-RU" sz="2800" b="1" dirty="0">
                <a:solidFill>
                  <a:schemeClr val="bg1"/>
                </a:solidFill>
                <a:cs typeface="Arial" pitchFamily="34" charset="0"/>
              </a:rPr>
              <a:t>Он получил такое название т.к. впервые был найден в крови обезьяны макаки-резус (видовое название) </a:t>
            </a:r>
            <a:endParaRPr lang="en-US" sz="2800" b="1" dirty="0" smtClean="0">
              <a:solidFill>
                <a:schemeClr val="bg1"/>
              </a:solidFill>
              <a:cs typeface="Arial" pitchFamily="34" charset="0"/>
            </a:endParaRPr>
          </a:p>
          <a:p>
            <a:pPr>
              <a:defRPr/>
            </a:pPr>
            <a:r>
              <a:rPr lang="ru-RU" sz="2800" b="1" dirty="0" smtClean="0">
                <a:solidFill>
                  <a:schemeClr val="bg1"/>
                </a:solidFill>
                <a:cs typeface="Arial" pitchFamily="34" charset="0"/>
              </a:rPr>
              <a:t>в </a:t>
            </a:r>
            <a:r>
              <a:rPr lang="ru-RU" sz="2800" b="1" dirty="0">
                <a:solidFill>
                  <a:schemeClr val="bg1"/>
                </a:solidFill>
                <a:cs typeface="Arial" pitchFamily="34" charset="0"/>
              </a:rPr>
              <a:t>1940 году  Карлом Ландштернером совместно  с Александром Вайнером.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057400" y="496042"/>
            <a:ext cx="4998235" cy="923330"/>
          </a:xfrm>
          <a:prstGeom prst="rect">
            <a:avLst/>
          </a:prstGeom>
          <a:noFill/>
        </p:spPr>
        <p:txBody>
          <a:bodyPr wrap="square">
            <a:prstTxWarp prst="textPlain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Резус -фактор</a:t>
            </a:r>
          </a:p>
        </p:txBody>
      </p:sp>
      <p:pic>
        <p:nvPicPr>
          <p:cNvPr id="9" name="Рисунок 8" descr="makaka.jp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BFD4D9"/>
              </a:clrFrom>
              <a:clrTo>
                <a:srgbClr val="BFD4D9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" y="334766"/>
            <a:ext cx="1346200" cy="130581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5887336" y="2652474"/>
            <a:ext cx="3180463" cy="2247424"/>
          </a:xfrm>
          <a:prstGeom prst="roundRect">
            <a:avLst/>
          </a:prstGeom>
          <a:solidFill>
            <a:srgbClr val="006666"/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b="1" dirty="0">
                <a:solidFill>
                  <a:schemeClr val="bg1"/>
                </a:solidFill>
                <a:cs typeface="Arial" pitchFamily="34" charset="0"/>
              </a:rPr>
              <a:t>Установлено, что резус-фактор встречается в крови  у 85% людей (резуспозитивные люди), а у 15% он отсутствует (</a:t>
            </a:r>
            <a:r>
              <a:rPr lang="ru-RU" b="1" dirty="0" err="1" smtClean="0">
                <a:solidFill>
                  <a:schemeClr val="bg1"/>
                </a:solidFill>
                <a:cs typeface="Arial" pitchFamily="34" charset="0"/>
              </a:rPr>
              <a:t>резусотрицательные</a:t>
            </a:r>
            <a:r>
              <a:rPr lang="en-US" b="1" dirty="0" smtClean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ru-RU" b="1" dirty="0" smtClean="0">
                <a:solidFill>
                  <a:schemeClr val="bg1"/>
                </a:solidFill>
                <a:cs typeface="Arial" pitchFamily="34" charset="0"/>
              </a:rPr>
              <a:t>люди</a:t>
            </a:r>
            <a:r>
              <a:rPr lang="ru-RU" b="1" dirty="0">
                <a:solidFill>
                  <a:schemeClr val="bg1"/>
                </a:solidFill>
                <a:cs typeface="Arial" pitchFamily="34" charset="0"/>
              </a:rPr>
              <a:t>).</a:t>
            </a:r>
          </a:p>
        </p:txBody>
      </p:sp>
      <p:pic>
        <p:nvPicPr>
          <p:cNvPr id="3" name="Рисунок 2" descr="Rhesus_Macaques_4528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56452" y="4889624"/>
            <a:ext cx="2755799" cy="17049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5715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12700" stA="38000" endPos="28000" dist="5000" dir="5400000" sy="-100000" algn="bl" rotWithShape="0"/>
          </a:effectLst>
          <a:scene3d>
            <a:camera prst="perspectiveContrastingLeftFacing"/>
            <a:lightRig rig="balanced" dir="t">
              <a:rot lat="0" lon="0" rev="8700000"/>
            </a:lightRig>
          </a:scene3d>
          <a:sp3d>
            <a:bevelT w="190500" h="38100"/>
          </a:sp3d>
        </p:spPr>
      </p:pic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="" xmlns:p14="http://schemas.microsoft.com/office/powerpoint/2010/main" val="1472427807"/>
              </p:ext>
            </p:extLst>
          </p:nvPr>
        </p:nvGraphicFramePr>
        <p:xfrm>
          <a:off x="6324600" y="646130"/>
          <a:ext cx="2667000" cy="2336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="" xmlns:p14="http://schemas.microsoft.com/office/powerpoint/2010/main" val="132399690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2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2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2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2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2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2000"/>
                            </p:stCondLst>
                            <p:childTnLst>
                              <p:par>
                                <p:cTn id="3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4" grpId="0" animBg="1"/>
      <p:bldGraphic spid="2" grpId="0">
        <p:bldSub>
          <a:bldChart bld="category"/>
        </p:bldSub>
      </p:bldGraphic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https://avatars.mds.yandex.net/i?id=0e21396686b5d8f07fdb346eda42bf07399ada97-10340180-images-thumbs&amp;n=13"/>
          <p:cNvPicPr>
            <a:picLocks noChangeAspect="1" noChangeArrowheads="1"/>
          </p:cNvPicPr>
          <p:nvPr/>
        </p:nvPicPr>
        <p:blipFill>
          <a:blip r:embed="rId2"/>
          <a:srcRect l="4687" r="6250"/>
          <a:stretch>
            <a:fillRect/>
          </a:stretch>
        </p:blipFill>
        <p:spPr bwMode="auto">
          <a:xfrm>
            <a:off x="0" y="0"/>
            <a:ext cx="9150044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26162" y="838200"/>
            <a:ext cx="5129242" cy="4392692"/>
          </a:xfrm>
          <a:prstGeom prst="roundRect">
            <a:avLst/>
          </a:prstGeom>
          <a:solidFill>
            <a:srgbClr val="006666"/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800" b="1" dirty="0">
                <a:solidFill>
                  <a:schemeClr val="bg1"/>
                </a:solidFill>
                <a:cs typeface="Arial" pitchFamily="34" charset="0"/>
              </a:rPr>
              <a:t>При резус - конфликте во время беременности организм матери вырабатывает антитела </a:t>
            </a:r>
            <a:endParaRPr lang="ru-RU" sz="2800" b="1" dirty="0" smtClean="0">
              <a:solidFill>
                <a:schemeClr val="bg1"/>
              </a:solidFill>
              <a:cs typeface="Arial" pitchFamily="34" charset="0"/>
            </a:endParaRPr>
          </a:p>
          <a:p>
            <a:pPr>
              <a:defRPr/>
            </a:pPr>
            <a:r>
              <a:rPr lang="ru-RU" sz="2800" b="1" dirty="0" smtClean="0">
                <a:solidFill>
                  <a:schemeClr val="bg1"/>
                </a:solidFill>
                <a:cs typeface="Arial" pitchFamily="34" charset="0"/>
              </a:rPr>
              <a:t>к </a:t>
            </a:r>
            <a:r>
              <a:rPr lang="en-US" sz="2800" b="1" dirty="0" err="1">
                <a:solidFill>
                  <a:schemeClr val="bg1"/>
                </a:solidFill>
                <a:cs typeface="Arial" pitchFamily="34" charset="0"/>
              </a:rPr>
              <a:t>Rh</a:t>
            </a:r>
            <a:r>
              <a:rPr lang="ru-RU" sz="2800" b="1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sz="2800" b="1" dirty="0">
                <a:solidFill>
                  <a:schemeClr val="bg1"/>
                </a:solidFill>
                <a:cs typeface="Arial" pitchFamily="34" charset="0"/>
              </a:rPr>
              <a:t>-</a:t>
            </a:r>
            <a:r>
              <a:rPr lang="ru-RU" sz="2800" b="1" dirty="0">
                <a:solidFill>
                  <a:schemeClr val="bg1"/>
                </a:solidFill>
                <a:cs typeface="Arial" pitchFamily="34" charset="0"/>
              </a:rPr>
              <a:t>антигену плода. </a:t>
            </a:r>
            <a:endParaRPr lang="ru-RU" sz="2800" b="1" dirty="0" smtClean="0">
              <a:solidFill>
                <a:schemeClr val="bg1"/>
              </a:solidFill>
              <a:cs typeface="Arial" pitchFamily="34" charset="0"/>
            </a:endParaRPr>
          </a:p>
          <a:p>
            <a:pPr>
              <a:defRPr/>
            </a:pPr>
            <a:r>
              <a:rPr lang="ru-RU" sz="2800" b="1" dirty="0" smtClean="0">
                <a:solidFill>
                  <a:schemeClr val="bg1"/>
                </a:solidFill>
                <a:cs typeface="Arial" pitchFamily="34" charset="0"/>
              </a:rPr>
              <a:t>Это </a:t>
            </a:r>
            <a:r>
              <a:rPr lang="ru-RU" sz="2800" b="1" dirty="0">
                <a:solidFill>
                  <a:schemeClr val="bg1"/>
                </a:solidFill>
                <a:cs typeface="Arial" pitchFamily="34" charset="0"/>
              </a:rPr>
              <a:t>может привести к гибели плода или к рождению больного ребенка.</a:t>
            </a:r>
          </a:p>
        </p:txBody>
      </p:sp>
      <p:pic>
        <p:nvPicPr>
          <p:cNvPr id="6" name="Рисунок 5" descr="s1040_1162911861_1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40165" y="4953000"/>
            <a:ext cx="1357322" cy="16192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5715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12700" stA="38000" endPos="28000" dist="50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05400" y="1219200"/>
            <a:ext cx="1714500" cy="22383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10400" y="1219200"/>
            <a:ext cx="1714500" cy="2247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81600" y="3657600"/>
            <a:ext cx="1695450" cy="22479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5605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010400" y="3657600"/>
            <a:ext cx="1695450" cy="22288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TextBox 2"/>
          <p:cNvSpPr txBox="1"/>
          <p:nvPr/>
        </p:nvSpPr>
        <p:spPr>
          <a:xfrm>
            <a:off x="402110" y="292599"/>
            <a:ext cx="8286750" cy="923925"/>
          </a:xfrm>
          <a:prstGeom prst="rect">
            <a:avLst/>
          </a:prstGeom>
          <a:noFill/>
        </p:spPr>
        <p:txBody>
          <a:bodyPr>
            <a:prstTxWarp prst="textDeflateBottom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ru-RU" sz="54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Резус - конфликт.</a:t>
            </a:r>
          </a:p>
        </p:txBody>
      </p:sp>
      <p:pic>
        <p:nvPicPr>
          <p:cNvPr id="10" name="Рисунок 12" descr="ы2.gif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962400" y="3841750"/>
            <a:ext cx="981764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" dur="20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20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7000"/>
                            </p:stCondLst>
                            <p:childTnLst>
                              <p:par>
                                <p:cTn id="3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4034" name="Picture 2" descr="https://avatars.mds.yandex.net/i?id=181691e12a5ead44d84298a118c4bb2e19a0695d-5451037-images-thumbs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18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avatars.mds.yandex.net/i?id=e23dbd1c85de9e60cbc82fc93da83c6f97f74c7e-4558686-images-thumbs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18" cy="6858000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ctrTitle" idx="4294967295"/>
          </p:nvPr>
        </p:nvSpPr>
        <p:spPr>
          <a:xfrm>
            <a:off x="0" y="928688"/>
            <a:ext cx="7772400" cy="1470025"/>
          </a:xfrm>
        </p:spPr>
        <p:txBody>
          <a:bodyPr>
            <a:normAutofit fontScale="90000"/>
          </a:bodyPr>
          <a:lstStyle/>
          <a:p>
            <a:pPr marL="457200" marR="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914400" algn="l"/>
              </a:tabLst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F111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 больного с кровотечением низкое количество тромбоцитов. </a:t>
            </a:r>
            <a:b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F111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F111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 какими трудностями в процессе гемостаза он может столкнуться?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F111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F111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avatars.mds.yandex.net/i?id=e23dbd1c85de9e60cbc82fc93da83c6f97f74c7e-4558686-images-thumbs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18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8229600" cy="1143000"/>
          </a:xfrm>
        </p:spPr>
        <p:txBody>
          <a:bodyPr/>
          <a:lstStyle/>
          <a:p>
            <a:r>
              <a:rPr lang="ru-RU" b="1" dirty="0" smtClean="0"/>
              <a:t>Основные трудности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857232"/>
            <a:ext cx="8229600" cy="4525963"/>
          </a:xfrm>
        </p:spPr>
        <p:txBody>
          <a:bodyPr>
            <a:normAutofit lnSpcReduction="1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1. Невозможность быстро "заклеить" рану (нарушение первичного гемостаза)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2. Слабое сужение сосуда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3. "Каркас" для сгустка получается плохим</a:t>
            </a:r>
          </a:p>
          <a:p>
            <a:pPr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Организму приходится надеяться на более медленные механизмы, и за это время человек может потерять много крови даже из-за небольшой травмы.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Picture backgroun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755994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1" algn="ctr" rtl="0">
              <a:spcBef>
                <a:spcPct val="0"/>
              </a:spcBef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F111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F111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b="1" dirty="0" smtClean="0">
                <a:solidFill>
                  <a:srgbClr val="0F1115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Пациенту с группой крови А(II) можно перелить кровь какой группы? Почему?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Picture backgroun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755994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Пациенту с группой </a:t>
            </a:r>
            <a:r>
              <a:rPr lang="ru-RU" b="1" dirty="0" smtClean="0"/>
              <a:t>А(II)</a:t>
            </a:r>
            <a:r>
              <a:rPr lang="ru-RU" dirty="0" smtClean="0"/>
              <a:t> можно переливать кровь </a:t>
            </a:r>
            <a:r>
              <a:rPr lang="ru-RU" b="1" dirty="0" smtClean="0"/>
              <a:t>группы А(II)</a:t>
            </a:r>
            <a:r>
              <a:rPr lang="ru-RU" dirty="0" smtClean="0"/>
              <a:t> (лучше всего) и в крайнем случае </a:t>
            </a:r>
            <a:r>
              <a:rPr lang="ru-RU" b="1" dirty="0" smtClean="0"/>
              <a:t>группы 0(I)</a:t>
            </a:r>
            <a:r>
              <a:rPr lang="ru-RU" dirty="0" smtClean="0"/>
              <a:t>, потому что у него в плазме есть антитела только против антигена </a:t>
            </a:r>
            <a:r>
              <a:rPr lang="ru-RU" b="1" dirty="0" smtClean="0"/>
              <a:t>В</a:t>
            </a:r>
            <a:r>
              <a:rPr lang="ru-RU" dirty="0" smtClean="0"/>
              <a:t>. Кровь с антигеном </a:t>
            </a:r>
            <a:r>
              <a:rPr lang="ru-RU" b="1" dirty="0" smtClean="0"/>
              <a:t>В</a:t>
            </a:r>
            <a:r>
              <a:rPr lang="ru-RU" dirty="0" smtClean="0"/>
              <a:t> (то есть группы </a:t>
            </a:r>
            <a:r>
              <a:rPr lang="ru-RU" b="1" dirty="0" smtClean="0"/>
              <a:t>В</a:t>
            </a:r>
            <a:r>
              <a:rPr lang="ru-RU" dirty="0" smtClean="0"/>
              <a:t> и </a:t>
            </a:r>
            <a:r>
              <a:rPr lang="ru-RU" b="1" dirty="0" smtClean="0"/>
              <a:t>АВ</a:t>
            </a:r>
            <a:r>
              <a:rPr lang="ru-RU" dirty="0" smtClean="0"/>
              <a:t>) вызовет опасную реакцию.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lvl="1" indent="0" algn="ctr" eaLnBrk="0" fontAlgn="base" hangingPunct="0">
              <a:spcBef>
                <a:spcPct val="0"/>
              </a:spcBef>
              <a:spcAft>
                <a:spcPct val="0"/>
              </a:spcAft>
              <a:buFont typeface="Symbol" pitchFamily="18" charset="2"/>
              <a:buChar char=""/>
              <a:tabLst>
                <a:tab pos="914400" algn="l"/>
              </a:tabLst>
            </a:pP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457200" lvl="1" indent="0" algn="ctr" eaLnBrk="0" fontAlgn="base" hangingPunct="0">
              <a:spcBef>
                <a:spcPct val="0"/>
              </a:spcBef>
              <a:spcAft>
                <a:spcPct val="0"/>
              </a:spcAft>
              <a:buNone/>
              <a:tabLst>
                <a:tab pos="914400" algn="l"/>
              </a:tabLst>
            </a:pPr>
            <a:r>
              <a:rPr lang="ru-RU" sz="2400" b="1" dirty="0" smtClean="0">
                <a:solidFill>
                  <a:srgbClr val="0F1115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 матери резус-отрицательная кровь, у отца – резус-положительная. </a:t>
            </a:r>
          </a:p>
          <a:p>
            <a:pPr marL="457200" lvl="1" indent="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914400" algn="l"/>
              </a:tabLst>
            </a:pPr>
            <a:r>
              <a:rPr lang="ru-RU" sz="2400" b="1" dirty="0" smtClean="0">
                <a:solidFill>
                  <a:srgbClr val="0F1115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Объясните, почему первая беременность протекает нормально, а при второй может возникнуть угроза </a:t>
            </a:r>
            <a:r>
              <a:rPr lang="ru-RU" sz="2400" b="1" dirty="0" err="1" smtClean="0">
                <a:solidFill>
                  <a:srgbClr val="0F1115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резус-конфликта</a:t>
            </a:r>
            <a:r>
              <a:rPr lang="ru-RU" sz="2400" b="1" dirty="0" smtClean="0">
                <a:solidFill>
                  <a:srgbClr val="0F1115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для плода.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39938" name="Picture 2" descr="https://avatars.mds.yandex.net/i?id=1d0ae4c41e7456f97ec924253b5fcb5094810a93-4532852-images-thumbs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4000504"/>
            <a:ext cx="4572000" cy="24003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https://avatars.mds.yandex.net/i?id=2f0120a443f84a4839a9a0d61bcc9cf6210a0f72-5244955-images-thumbs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27568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2214554"/>
            <a:ext cx="8229600" cy="4525963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 первой беременности угрозы практически нет, потому что 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организм матери впервые знакомится с резус-положительной кровью плода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и не успевает выработать против нее мощную "армию" защитных веществ (антител).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 второй беременности, если плод снова резус-положительный, 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эта уже "обученная" армия антител матери быстро атакует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его эритроциты, вызывая резус-конфликт.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avatars.mds.yandex.net/i?id=6bafb63c7562e978ab12fa95dca80ec6de1cfc1b-5341407-images-thumbs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12" cy="685800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642910" y="0"/>
            <a:ext cx="778674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Arial Black" pitchFamily="34" charset="0"/>
                <a:cs typeface="Times New Roman" pitchFamily="18" charset="0"/>
              </a:rPr>
              <a:t>Свертывание крови – сложная защитная реакция, а знание о группах крови – основа безопасного донорства и спасения миллионов жизней. </a:t>
            </a:r>
            <a:endParaRPr lang="ru-RU" sz="2800" dirty="0">
              <a:solidFill>
                <a:srgbClr val="C00000"/>
              </a:solidFill>
              <a:latin typeface="Arial Black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avatars.mds.yandex.net/i?id=e23dbd1c85de9e60cbc82fc93da83c6f97f74c7e-4558686-images-thumbs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18" cy="6858000"/>
          </a:xfrm>
          <a:prstGeom prst="rect">
            <a:avLst/>
          </a:prstGeom>
          <a:noFill/>
        </p:spPr>
      </p:pic>
      <p:sp>
        <p:nvSpPr>
          <p:cNvPr id="2" name="Rectangle 1"/>
          <p:cNvSpPr/>
          <p:nvPr/>
        </p:nvSpPr>
        <p:spPr>
          <a:xfrm>
            <a:off x="1357290" y="0"/>
            <a:ext cx="629608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54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Домашнее задание:</a:t>
            </a:r>
            <a:endParaRPr lang="en-US" sz="54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11526293"/>
              </p:ext>
            </p:extLst>
          </p:nvPr>
        </p:nvGraphicFramePr>
        <p:xfrm>
          <a:off x="0" y="714356"/>
          <a:ext cx="8763000" cy="592100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265177"/>
                <a:gridCol w="4497823"/>
              </a:tblGrid>
              <a:tr h="147092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982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>
                          <a:tab pos="457200" algn="l"/>
                        </a:tabLst>
                      </a:pPr>
                      <a:r>
                        <a:rPr lang="ru-RU" sz="2000" b="1" dirty="0" smtClean="0">
                          <a:solidFill>
                            <a:schemeClr val="bg1"/>
                          </a:solidFill>
                        </a:rPr>
                        <a:t>Выпиши в </a:t>
                      </a:r>
                      <a:r>
                        <a:rPr lang="ru-RU" sz="2000" b="1" dirty="0" err="1" smtClean="0">
                          <a:solidFill>
                            <a:schemeClr val="bg1"/>
                          </a:solidFill>
                        </a:rPr>
                        <a:t>до</a:t>
                      </a:r>
                      <a:r>
                        <a:rPr kumimoji="0" lang="ru-RU" sz="2000" b="1" i="0" u="sng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F1115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Times New Roman" pitchFamily="18" charset="0"/>
                        </a:rPr>
                        <a:t>Базовый</a:t>
                      </a:r>
                      <a:r>
                        <a:rPr kumimoji="0" lang="ru-RU" sz="20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0F1115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Times New Roman" pitchFamily="18" charset="0"/>
                        </a:rPr>
                        <a:t> уровень: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tabLst>
                          <a:tab pos="457200" algn="l"/>
                        </a:tabLst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F1115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Times New Roman" pitchFamily="18" charset="0"/>
                        </a:rPr>
                        <a:t> § учебника по теме, ответить на вопросы.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>
                          <a:tab pos="457200" algn="l"/>
                        </a:tabLst>
                      </a:pPr>
                      <a:r>
                        <a:rPr lang="ru-RU" sz="2000" b="1" dirty="0" smtClean="0">
                          <a:solidFill>
                            <a:schemeClr val="bg1"/>
                          </a:solidFill>
                        </a:rPr>
                        <a:t>Выполни </a:t>
                      </a:r>
                      <a:r>
                        <a:rPr kumimoji="0" lang="ru-RU" sz="20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0F1115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Times New Roman" pitchFamily="18" charset="0"/>
                        </a:rPr>
                        <a:t>Повышенный уровень: 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>
                          <a:tab pos="457200" algn="l"/>
                        </a:tabLst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F1115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Times New Roman" pitchFamily="18" charset="0"/>
                        </a:rPr>
                        <a:t>Найти информацию и подготовить мини-проект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tabLst>
                          <a:tab pos="457200" algn="l"/>
                        </a:tabLst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F1115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Times New Roman" pitchFamily="18" charset="0"/>
                        </a:rPr>
                        <a:t>«История переливания крови: от легенд до научного открытия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tabLst>
                          <a:tab pos="457200" algn="l"/>
                        </a:tabLst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F1115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Times New Roman" pitchFamily="18" charset="0"/>
                        </a:rPr>
                        <a:t> Карла </a:t>
                      </a:r>
                      <a:r>
                        <a:rPr kumimoji="0" lang="ru-RU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F1115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Times New Roman" pitchFamily="18" charset="0"/>
                        </a:rPr>
                        <a:t>Ландштейнера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F1115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Times New Roman" pitchFamily="18" charset="0"/>
                        </a:rPr>
                        <a:t>».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r>
                        <a:rPr lang="ru-RU" sz="2000" b="1" dirty="0" smtClean="0">
                          <a:solidFill>
                            <a:schemeClr val="bg1"/>
                          </a:solidFill>
                        </a:rPr>
                        <a:t>задания</a:t>
                      </a:r>
                      <a:r>
                        <a:rPr lang="ru-RU" sz="2000" b="1" baseline="0" dirty="0" smtClean="0">
                          <a:solidFill>
                            <a:schemeClr val="bg1"/>
                          </a:solidFill>
                        </a:rPr>
                        <a:t> в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62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>
                          <a:tab pos="457200" algn="l"/>
                        </a:tabLst>
                      </a:pPr>
                      <a:r>
                        <a:rPr kumimoji="0" lang="ru-RU" sz="20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0F1115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Times New Roman" pitchFamily="18" charset="0"/>
                        </a:rPr>
                        <a:t>Творческий уровень: 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tabLst>
                          <a:tab pos="457200" algn="l"/>
                        </a:tabLst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F1115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Times New Roman" pitchFamily="18" charset="0"/>
                        </a:rPr>
                        <a:t>Создать </a:t>
                      </a:r>
                      <a:r>
                        <a:rPr kumimoji="0" lang="ru-RU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F1115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Times New Roman" pitchFamily="18" charset="0"/>
                        </a:rPr>
                        <a:t>инфографику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F1115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Times New Roman" pitchFamily="18" charset="0"/>
                        </a:rPr>
                        <a:t> (комикс, памятку) для школьников о важности донорства,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tabLst>
                          <a:tab pos="457200" algn="l"/>
                        </a:tabLst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F1115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Times New Roman" pitchFamily="18" charset="0"/>
                        </a:rPr>
                        <a:t> объясняющую простым языком, что такое группы крови.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83413" y="1066801"/>
            <a:ext cx="1194588" cy="143350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57950" y="1000108"/>
            <a:ext cx="1831692" cy="144016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7158" y="3786190"/>
            <a:ext cx="756084" cy="57606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35866401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054" y="0"/>
            <a:ext cx="5143946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844" y="734786"/>
            <a:ext cx="4800600" cy="1469572"/>
          </a:xfrm>
        </p:spPr>
        <p:txBody>
          <a:bodyPr>
            <a:normAutofit fontScale="90000"/>
          </a:bodyPr>
          <a:lstStyle/>
          <a:p>
            <a:pPr algn="ctr"/>
            <a:r>
              <a:rPr lang="uk-UA" sz="5400" b="1" dirty="0" smtClean="0">
                <a:solidFill>
                  <a:srgbClr val="DB2717"/>
                </a:solidFill>
                <a:latin typeface="Comic Sans MS" panose="030F0702030302020204" pitchFamily="66" charset="0"/>
              </a:rPr>
              <a:t>Остались </a:t>
            </a:r>
            <a:r>
              <a:rPr lang="ru-RU" sz="5400" b="1" dirty="0" smtClean="0">
                <a:solidFill>
                  <a:srgbClr val="DB2717"/>
                </a:solidFill>
                <a:latin typeface="Comic Sans MS" panose="030F0702030302020204" pitchFamily="66" charset="0"/>
              </a:rPr>
              <a:t>ли</a:t>
            </a:r>
            <a:r>
              <a:rPr lang="uk-UA" sz="5400" b="1" dirty="0" smtClean="0">
                <a:solidFill>
                  <a:srgbClr val="DB2717"/>
                </a:solidFill>
                <a:latin typeface="Comic Sans MS" panose="030F0702030302020204" pitchFamily="66" charset="0"/>
              </a:rPr>
              <a:t> </a:t>
            </a:r>
            <a:r>
              <a:rPr lang="ru-RU" sz="5400" b="1" dirty="0" smtClean="0">
                <a:solidFill>
                  <a:srgbClr val="DB2717"/>
                </a:solidFill>
                <a:latin typeface="Comic Sans MS" panose="030F0702030302020204" pitchFamily="66" charset="0"/>
              </a:rPr>
              <a:t>вопросы</a:t>
            </a:r>
            <a:r>
              <a:rPr lang="uk-UA" sz="5400" b="1" dirty="0" smtClean="0">
                <a:solidFill>
                  <a:srgbClr val="DB2717"/>
                </a:solidFill>
                <a:latin typeface="Comic Sans MS" panose="030F0702030302020204" pitchFamily="66" charset="0"/>
              </a:rPr>
              <a:t>?</a:t>
            </a:r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432708" y="3429297"/>
            <a:ext cx="4800600" cy="14695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5400" b="1" dirty="0" smtClean="0">
                <a:solidFill>
                  <a:srgbClr val="DB2717"/>
                </a:solidFill>
                <a:latin typeface="Comic Sans MS" panose="030F0702030302020204" pitchFamily="66" charset="0"/>
              </a:rPr>
              <a:t>Спасибо</a:t>
            </a:r>
            <a:r>
              <a:rPr lang="uk-UA" sz="5400" b="1" dirty="0" smtClean="0">
                <a:solidFill>
                  <a:srgbClr val="DB2717"/>
                </a:solidFill>
                <a:latin typeface="Comic Sans MS" panose="030F0702030302020204" pitchFamily="66" charset="0"/>
              </a:rPr>
              <a:t> за </a:t>
            </a:r>
            <a:r>
              <a:rPr lang="ru-RU" sz="5400" b="1" dirty="0" smtClean="0">
                <a:solidFill>
                  <a:srgbClr val="DB2717"/>
                </a:solidFill>
                <a:latin typeface="Comic Sans MS" panose="030F0702030302020204" pitchFamily="66" charset="0"/>
              </a:rPr>
              <a:t>внимание</a:t>
            </a:r>
            <a:r>
              <a:rPr lang="uk-UA" sz="5400" b="1" dirty="0" smtClean="0">
                <a:solidFill>
                  <a:srgbClr val="DB2717"/>
                </a:solidFill>
                <a:latin typeface="Comic Sans MS" panose="030F0702030302020204" pitchFamily="66" charset="0"/>
              </a:rPr>
              <a:t>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101746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MOV_20251203_210620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47594" y="41651"/>
            <a:ext cx="8953562" cy="68163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User\Downloads\019ae574-22e4-757b-91d5-e73d3911dcd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14290"/>
            <a:ext cx="8429684" cy="66437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avatars.mds.yandex.net/i?id=7384502b3de66c7f0c927d8695bd8297c1c96be0-10747677-images-thumbs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18" cy="6858000"/>
          </a:xfrm>
          <a:prstGeom prst="rect">
            <a:avLst/>
          </a:prstGeom>
          <a:noFill/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714348" y="1285860"/>
            <a:ext cx="7192162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Symbol" pitchFamily="18" charset="2"/>
              <a:buChar char=""/>
              <a:tabLst>
                <a:tab pos="914400" algn="l"/>
              </a:tabLst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F1115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Почему в первом случае кровь перестает течь сама?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Symbol" pitchFamily="18" charset="2"/>
              <a:buChar char=""/>
              <a:tabLst>
                <a:tab pos="914400" algn="l"/>
              </a:tabLst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F1115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Почему во втором случае человеку нужна чужая кровь?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Symbol" pitchFamily="18" charset="2"/>
              <a:buChar char=""/>
              <a:tabLst>
                <a:tab pos="914400" algn="l"/>
              </a:tabLst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F1115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Можно ли переливать кровь любого человека?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avatars.mds.yandex.net/i?id=7384502b3de66c7f0c927d8695bd8297c1c96be0-10747677-images-thumbs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18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8229600" cy="1357322"/>
          </a:xfrm>
          <a:ln>
            <a:solidFill>
              <a:srgbClr val="002060"/>
            </a:solidFill>
          </a:ln>
        </p:spPr>
        <p:txBody>
          <a:bodyPr>
            <a:normAutofit fontScale="90000"/>
          </a:bodyPr>
          <a:lstStyle/>
          <a:p>
            <a:r>
              <a:rPr lang="ru-RU" b="1" dirty="0" smtClean="0">
                <a:ln>
                  <a:solidFill>
                    <a:srgbClr val="FFFF00"/>
                  </a:solidFill>
                </a:ln>
                <a:solidFill>
                  <a:srgbClr val="DB2717"/>
                </a:solidFill>
                <a:latin typeface="Comic Sans MS" panose="030F0702030302020204" pitchFamily="66" charset="0"/>
              </a:rPr>
              <a:t>Свертывание крови</a:t>
            </a:r>
            <a:br>
              <a:rPr lang="ru-RU" b="1" dirty="0" smtClean="0">
                <a:ln>
                  <a:solidFill>
                    <a:srgbClr val="FFFF00"/>
                  </a:solidFill>
                </a:ln>
                <a:solidFill>
                  <a:srgbClr val="DB2717"/>
                </a:solidFill>
                <a:latin typeface="Comic Sans MS" panose="030F0702030302020204" pitchFamily="66" charset="0"/>
              </a:rPr>
            </a:br>
            <a:r>
              <a:rPr lang="ru-RU" b="1" dirty="0" smtClean="0">
                <a:ln>
                  <a:solidFill>
                    <a:srgbClr val="FFFF00"/>
                  </a:solidFill>
                </a:ln>
                <a:solidFill>
                  <a:srgbClr val="DB2717"/>
                </a:solidFill>
                <a:latin typeface="Comic Sans MS" panose="030F0702030302020204" pitchFamily="66" charset="0"/>
              </a:rPr>
              <a:t>Переливание</a:t>
            </a:r>
            <a:r>
              <a:rPr lang="uk-UA" b="1" dirty="0" smtClean="0">
                <a:ln>
                  <a:solidFill>
                    <a:srgbClr val="FFFF00"/>
                  </a:solidFill>
                </a:ln>
                <a:solidFill>
                  <a:srgbClr val="DB2717"/>
                </a:solidFill>
                <a:latin typeface="Comic Sans MS" panose="030F0702030302020204" pitchFamily="66" charset="0"/>
              </a:rPr>
              <a:t> крови.</a:t>
            </a:r>
            <a:br>
              <a:rPr lang="uk-UA" b="1" dirty="0" smtClean="0">
                <a:ln>
                  <a:solidFill>
                    <a:srgbClr val="FFFF00"/>
                  </a:solidFill>
                </a:ln>
                <a:solidFill>
                  <a:srgbClr val="DB2717"/>
                </a:solidFill>
                <a:latin typeface="Comic Sans MS" panose="030F0702030302020204" pitchFamily="66" charset="0"/>
              </a:rPr>
            </a:br>
            <a:r>
              <a:rPr lang="uk-UA" b="1" dirty="0" err="1" smtClean="0">
                <a:ln>
                  <a:solidFill>
                    <a:srgbClr val="FFFF00"/>
                  </a:solidFill>
                </a:ln>
                <a:solidFill>
                  <a:srgbClr val="DB2717"/>
                </a:solidFill>
                <a:latin typeface="Comic Sans MS" panose="030F0702030302020204" pitchFamily="66" charset="0"/>
              </a:rPr>
              <a:t>Группы</a:t>
            </a:r>
            <a:r>
              <a:rPr lang="uk-UA" b="1" dirty="0" smtClean="0">
                <a:ln>
                  <a:solidFill>
                    <a:srgbClr val="FFFF00"/>
                  </a:solidFill>
                </a:ln>
                <a:solidFill>
                  <a:srgbClr val="DB2717"/>
                </a:solidFill>
                <a:latin typeface="Comic Sans MS" panose="030F0702030302020204" pitchFamily="66" charset="0"/>
              </a:rPr>
              <a:t> крови</a:t>
            </a:r>
            <a:endParaRPr lang="ru-RU" dirty="0">
              <a:ln>
                <a:solidFill>
                  <a:srgbClr val="FFFF00"/>
                </a:solidFill>
              </a:ln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071678"/>
            <a:ext cx="8229600" cy="4525963"/>
          </a:xfrm>
        </p:spPr>
        <p:txBody>
          <a:bodyPr/>
          <a:lstStyle/>
          <a:p>
            <a:r>
              <a:rPr lang="ru-RU" b="1" u="sng" dirty="0" smtClean="0"/>
              <a:t>Цель урока:</a:t>
            </a:r>
            <a:r>
              <a:rPr lang="ru-RU" dirty="0" smtClean="0"/>
              <a:t> </a:t>
            </a:r>
            <a:r>
              <a:rPr lang="ru-RU" b="1" dirty="0" smtClean="0"/>
              <a:t>Исследовать механизмы свертывания крови, значение переливания и совместимости групп крови и вывести правила для безопасного переливания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98511" y="4214818"/>
            <a:ext cx="2345489" cy="23454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avatars.mds.yandex.net/i?id=0e21396686b5d8f07fdb346eda42bf07399ada97-10340180-images-thumbs&amp;n=13"/>
          <p:cNvPicPr>
            <a:picLocks noChangeAspect="1" noChangeArrowheads="1"/>
          </p:cNvPicPr>
          <p:nvPr/>
        </p:nvPicPr>
        <p:blipFill>
          <a:blip r:embed="rId2"/>
          <a:srcRect l="4687" r="6250"/>
          <a:stretch>
            <a:fillRect/>
          </a:stretch>
        </p:blipFill>
        <p:spPr bwMode="auto">
          <a:xfrm>
            <a:off x="0" y="0"/>
            <a:ext cx="9150044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0" y="1600200"/>
            <a:ext cx="8229600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8000" b="1" dirty="0" smtClean="0">
                <a:solidFill>
                  <a:srgbClr val="C00000"/>
                </a:solidFill>
              </a:rPr>
              <a:t>«Таинственное превращение»</a:t>
            </a:r>
            <a:endParaRPr lang="ru-RU" sz="8000" dirty="0">
              <a:solidFill>
                <a:srgbClr val="C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071670" y="857232"/>
            <a:ext cx="445436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/>
              <a:t>Исследование 1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Блок-схема: магнитный диск 4"/>
          <p:cNvSpPr/>
          <p:nvPr/>
        </p:nvSpPr>
        <p:spPr>
          <a:xfrm>
            <a:off x="2971800" y="304800"/>
            <a:ext cx="2819400" cy="6324600"/>
          </a:xfrm>
          <a:prstGeom prst="flowChartMagneticDisk">
            <a:avLst/>
          </a:prstGeom>
          <a:gradFill flip="none" rotWithShape="1">
            <a:gsLst>
              <a:gs pos="0">
                <a:srgbClr val="C00000">
                  <a:shade val="30000"/>
                  <a:satMod val="115000"/>
                </a:srgbClr>
              </a:gs>
              <a:gs pos="50000">
                <a:srgbClr val="C00000">
                  <a:shade val="67500"/>
                  <a:satMod val="115000"/>
                </a:srgbClr>
              </a:gs>
              <a:gs pos="100000">
                <a:srgbClr val="C00000">
                  <a:shade val="100000"/>
                  <a:satMod val="115000"/>
                </a:srgbClr>
              </a:gs>
            </a:gsLst>
            <a:lin ang="0" scaled="1"/>
            <a:tileRect/>
          </a:gradFill>
          <a:effectLst>
            <a:reflection blurRad="6350" stA="50000" endA="300" endPos="55500" dist="50800" dir="5400000" sy="-100000" algn="bl" rotWithShape="0"/>
          </a:effectLst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 rot="20575121">
            <a:off x="4051099" y="1038947"/>
            <a:ext cx="1614546" cy="577018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hevronInverted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Рана</a:t>
            </a:r>
            <a:endParaRPr lang="ru-RU" sz="5400" b="1" cap="none" spc="0" dirty="0">
              <a:ln w="11430"/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708022" y="1752600"/>
            <a:ext cx="1693320" cy="715089"/>
          </a:xfrm>
          <a:prstGeom prst="roundRect">
            <a:avLst/>
          </a:prstGeom>
          <a:solidFill>
            <a:schemeClr val="bg1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b="1" i="1" u="sng" dirty="0" smtClean="0">
                <a:solidFill>
                  <a:srgbClr val="FF0000"/>
                </a:solidFill>
              </a:rPr>
              <a:t>Тромбоциты</a:t>
            </a:r>
          </a:p>
          <a:p>
            <a:pPr algn="ctr"/>
            <a:r>
              <a:rPr lang="ru-RU" b="1" i="1" u="sng" dirty="0" smtClean="0">
                <a:solidFill>
                  <a:srgbClr val="FF0000"/>
                </a:solidFill>
              </a:rPr>
              <a:t>разрушаются</a:t>
            </a:r>
            <a:endParaRPr lang="ru-RU" b="1" i="1" u="sng" dirty="0">
              <a:solidFill>
                <a:srgbClr val="FF0000"/>
              </a:solidFill>
            </a:endParaRPr>
          </a:p>
        </p:txBody>
      </p:sp>
      <p:grpSp>
        <p:nvGrpSpPr>
          <p:cNvPr id="2" name="Группа 39"/>
          <p:cNvGrpSpPr/>
          <p:nvPr/>
        </p:nvGrpSpPr>
        <p:grpSpPr>
          <a:xfrm>
            <a:off x="2086546" y="2616759"/>
            <a:ext cx="2531645" cy="518109"/>
            <a:chOff x="2492544" y="2616759"/>
            <a:chExt cx="2124266" cy="518109"/>
          </a:xfrm>
        </p:grpSpPr>
        <p:sp>
          <p:nvSpPr>
            <p:cNvPr id="14" name="Выгнутая вправо стрелка 13"/>
            <p:cNvSpPr/>
            <p:nvPr/>
          </p:nvSpPr>
          <p:spPr>
            <a:xfrm rot="4319880">
              <a:off x="3331365" y="1849424"/>
              <a:ext cx="446623" cy="2124266"/>
            </a:xfrm>
            <a:prstGeom prst="curvedLeftArrow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 rot="20524570">
              <a:off x="3000841" y="2616759"/>
              <a:ext cx="1219200" cy="381000"/>
            </a:xfrm>
            <a:prstGeom prst="rect">
              <a:avLst/>
            </a:prstGeom>
            <a:noFill/>
          </p:spPr>
          <p:txBody>
            <a:bodyPr wrap="square" rtlCol="0">
              <a:prstTxWarp prst="textWave2">
                <a:avLst/>
              </a:prstTxWarp>
              <a:spAutoFit/>
            </a:bodyPr>
            <a:lstStyle/>
            <a:p>
              <a:r>
                <a:rPr lang="ru-RU" b="1" dirty="0" smtClean="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Образуют</a:t>
              </a:r>
              <a:endParaRPr lang="ru-RU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16" name="Прямоугольник 15"/>
          <p:cNvSpPr/>
          <p:nvPr/>
        </p:nvSpPr>
        <p:spPr>
          <a:xfrm>
            <a:off x="671579" y="2362200"/>
            <a:ext cx="1925873" cy="1021556"/>
          </a:xfrm>
          <a:prstGeom prst="roundRect">
            <a:avLst/>
          </a:prstGeom>
          <a:solidFill>
            <a:schemeClr val="bg1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b="1" i="1" dirty="0" err="1" smtClean="0">
                <a:solidFill>
                  <a:srgbClr val="FF0000"/>
                </a:solidFill>
              </a:rPr>
              <a:t>Тромбопластин</a:t>
            </a:r>
            <a:endParaRPr lang="ru-RU" b="1" i="1" dirty="0" smtClean="0">
              <a:solidFill>
                <a:srgbClr val="FF0000"/>
              </a:solidFill>
            </a:endParaRPr>
          </a:p>
          <a:p>
            <a:pPr algn="ctr"/>
            <a:r>
              <a:rPr lang="ru-RU" b="1" i="1" dirty="0" smtClean="0">
                <a:solidFill>
                  <a:srgbClr val="FF0000"/>
                </a:solidFill>
              </a:rPr>
              <a:t>(в присутствии</a:t>
            </a:r>
          </a:p>
          <a:p>
            <a:pPr algn="ctr"/>
            <a:r>
              <a:rPr lang="ru-RU" b="1" i="1" dirty="0" smtClean="0">
                <a:solidFill>
                  <a:srgbClr val="FF0000"/>
                </a:solidFill>
              </a:rPr>
              <a:t>солей </a:t>
            </a:r>
            <a:r>
              <a:rPr lang="ru-RU" b="1" i="1" dirty="0" err="1" smtClean="0">
                <a:solidFill>
                  <a:srgbClr val="FF0000"/>
                </a:solidFill>
              </a:rPr>
              <a:t>Са</a:t>
            </a:r>
            <a:r>
              <a:rPr lang="ru-RU" b="1" i="1" dirty="0" smtClean="0">
                <a:solidFill>
                  <a:srgbClr val="FF0000"/>
                </a:solidFill>
              </a:rPr>
              <a:t>)</a:t>
            </a:r>
            <a:endParaRPr lang="ru-RU" b="1" i="1" dirty="0">
              <a:solidFill>
                <a:srgbClr val="FF0000"/>
              </a:solidFill>
            </a:endParaRPr>
          </a:p>
        </p:txBody>
      </p:sp>
      <p:grpSp>
        <p:nvGrpSpPr>
          <p:cNvPr id="3" name="Группа 41"/>
          <p:cNvGrpSpPr/>
          <p:nvPr/>
        </p:nvGrpSpPr>
        <p:grpSpPr>
          <a:xfrm>
            <a:off x="2711361" y="3159043"/>
            <a:ext cx="4267200" cy="609600"/>
            <a:chOff x="2133600" y="3200400"/>
            <a:chExt cx="4267200" cy="609600"/>
          </a:xfrm>
          <a:noFill/>
        </p:grpSpPr>
        <p:sp>
          <p:nvSpPr>
            <p:cNvPr id="17" name="Выгнутая вниз стрелка 16"/>
            <p:cNvSpPr/>
            <p:nvPr/>
          </p:nvSpPr>
          <p:spPr>
            <a:xfrm>
              <a:off x="2133600" y="3200400"/>
              <a:ext cx="4267200" cy="609600"/>
            </a:xfrm>
            <a:prstGeom prst="curvedUpArrow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3886200" y="3200400"/>
              <a:ext cx="1612364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>
              <a:prstTxWarp prst="textCurveUp">
                <a:avLst/>
              </a:prstTxWarp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ru-RU" sz="2400" b="1" dirty="0" smtClean="0">
                  <a:ln w="11430"/>
                  <a:solidFill>
                    <a:schemeClr val="bg1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Действует</a:t>
              </a:r>
              <a:endParaRPr lang="ru-RU" sz="2400" b="1" cap="none" spc="0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endParaRPr>
            </a:p>
          </p:txBody>
        </p:sp>
      </p:grpSp>
      <p:pic>
        <p:nvPicPr>
          <p:cNvPr id="20" name="Рисунок 19" descr="1367553.jp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1C1713"/>
              </a:clrFrom>
              <a:clrTo>
                <a:srgbClr val="1C1713">
                  <a:alpha val="0"/>
                </a:srgbClr>
              </a:clrTo>
            </a:clrChange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backgroundRemoval t="0" b="94500" l="0" r="100000">
                        <a14:backgroundMark x1="95113" y1="14500" x2="95113" y2="145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 rot="19677513">
            <a:off x="3529971" y="399619"/>
            <a:ext cx="1211446" cy="829867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5943600" y="2209800"/>
            <a:ext cx="2438400" cy="1021556"/>
          </a:xfrm>
          <a:prstGeom prst="round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</a:t>
            </a:r>
            <a:r>
              <a:rPr lang="ru-RU" b="1" i="1" dirty="0" smtClean="0">
                <a:solidFill>
                  <a:srgbClr val="FF0000"/>
                </a:solidFill>
              </a:rPr>
              <a:t>Протромбин</a:t>
            </a:r>
          </a:p>
          <a:p>
            <a:r>
              <a:rPr lang="ru-RU" b="1" i="1" dirty="0" smtClean="0">
                <a:solidFill>
                  <a:srgbClr val="FF0000"/>
                </a:solidFill>
              </a:rPr>
              <a:t>(неактивная форма </a:t>
            </a:r>
          </a:p>
          <a:p>
            <a:r>
              <a:rPr lang="ru-RU" b="1" i="1" dirty="0">
                <a:solidFill>
                  <a:srgbClr val="FF0000"/>
                </a:solidFill>
              </a:rPr>
              <a:t> </a:t>
            </a:r>
            <a:r>
              <a:rPr lang="ru-RU" b="1" i="1" dirty="0" smtClean="0">
                <a:solidFill>
                  <a:srgbClr val="FF0000"/>
                </a:solidFill>
              </a:rPr>
              <a:t>        фермента)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85800" y="4191000"/>
            <a:ext cx="2133600" cy="1021556"/>
          </a:xfrm>
          <a:prstGeom prst="round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</a:t>
            </a:r>
            <a:r>
              <a:rPr lang="ru-RU" b="1" i="1" dirty="0" smtClean="0">
                <a:solidFill>
                  <a:srgbClr val="FF0000"/>
                </a:solidFill>
              </a:rPr>
              <a:t>Тромбин</a:t>
            </a:r>
          </a:p>
          <a:p>
            <a:r>
              <a:rPr lang="ru-RU" b="1" i="1" dirty="0" smtClean="0">
                <a:solidFill>
                  <a:srgbClr val="FF0000"/>
                </a:solidFill>
              </a:rPr>
              <a:t>(активная форма</a:t>
            </a:r>
          </a:p>
          <a:p>
            <a:r>
              <a:rPr lang="ru-RU" b="1" i="1" dirty="0" smtClean="0">
                <a:solidFill>
                  <a:srgbClr val="FF0000"/>
                </a:solidFill>
              </a:rPr>
              <a:t>       фермента)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85800" y="5429071"/>
            <a:ext cx="2133600" cy="1021556"/>
          </a:xfrm>
          <a:prstGeom prst="round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</a:t>
            </a:r>
            <a:r>
              <a:rPr lang="ru-RU" b="1" dirty="0" smtClean="0">
                <a:solidFill>
                  <a:srgbClr val="FF0000"/>
                </a:solidFill>
              </a:rPr>
              <a:t>Фибрин-</a:t>
            </a:r>
          </a:p>
          <a:p>
            <a:r>
              <a:rPr lang="ru-RU" b="1" i="1" dirty="0" smtClean="0">
                <a:solidFill>
                  <a:srgbClr val="FF0000"/>
                </a:solidFill>
              </a:rPr>
              <a:t>нерастворимый</a:t>
            </a:r>
          </a:p>
          <a:p>
            <a:r>
              <a:rPr lang="ru-RU" b="1" i="1" dirty="0" smtClean="0">
                <a:solidFill>
                  <a:srgbClr val="FF0000"/>
                </a:solidFill>
              </a:rPr>
              <a:t>            белок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943600" y="3886201"/>
            <a:ext cx="2362200" cy="715089"/>
          </a:xfrm>
          <a:prstGeom prst="round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</a:rPr>
              <a:t>Фибриноген -</a:t>
            </a:r>
          </a:p>
          <a:p>
            <a:r>
              <a:rPr lang="ru-RU" b="1" i="1" dirty="0" smtClean="0">
                <a:solidFill>
                  <a:srgbClr val="FF0000"/>
                </a:solidFill>
              </a:rPr>
              <a:t>растворимый белок  </a:t>
            </a:r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</a:t>
            </a:r>
          </a:p>
        </p:txBody>
      </p:sp>
      <p:grpSp>
        <p:nvGrpSpPr>
          <p:cNvPr id="4" name="Группа 42"/>
          <p:cNvGrpSpPr/>
          <p:nvPr/>
        </p:nvGrpSpPr>
        <p:grpSpPr>
          <a:xfrm>
            <a:off x="2626282" y="3861657"/>
            <a:ext cx="4406224" cy="613758"/>
            <a:chOff x="2626282" y="3861657"/>
            <a:chExt cx="4406224" cy="613758"/>
          </a:xfrm>
        </p:grpSpPr>
        <p:sp>
          <p:nvSpPr>
            <p:cNvPr id="31" name="Выгнутая вправо стрелка 30"/>
            <p:cNvSpPr/>
            <p:nvPr/>
          </p:nvSpPr>
          <p:spPr>
            <a:xfrm rot="4256412">
              <a:off x="4522515" y="1965424"/>
              <a:ext cx="613758" cy="4406224"/>
            </a:xfrm>
            <a:prstGeom prst="curvedLeftArrow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35" name="Прямоугольник 34"/>
            <p:cNvSpPr/>
            <p:nvPr/>
          </p:nvSpPr>
          <p:spPr>
            <a:xfrm rot="20716145">
              <a:off x="3451602" y="3929233"/>
              <a:ext cx="2196179" cy="46166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urveUp">
                <a:avLst/>
              </a:prstTxWarp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ru-RU" sz="2400" b="1" dirty="0" smtClean="0">
                  <a:ln w="11430"/>
                  <a:solidFill>
                    <a:schemeClr val="bg1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Превращаются</a:t>
              </a:r>
              <a:endParaRPr lang="ru-RU" sz="2400" b="1" cap="none" spc="0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endParaRPr>
            </a:p>
          </p:txBody>
        </p:sp>
      </p:grpSp>
      <p:grpSp>
        <p:nvGrpSpPr>
          <p:cNvPr id="7" name="Группа 44"/>
          <p:cNvGrpSpPr/>
          <p:nvPr/>
        </p:nvGrpSpPr>
        <p:grpSpPr>
          <a:xfrm>
            <a:off x="2895600" y="4572000"/>
            <a:ext cx="3733800" cy="609600"/>
            <a:chOff x="2895600" y="4572000"/>
            <a:chExt cx="3733800" cy="609600"/>
          </a:xfrm>
          <a:solidFill>
            <a:schemeClr val="bg1"/>
          </a:solidFill>
        </p:grpSpPr>
        <p:sp>
          <p:nvSpPr>
            <p:cNvPr id="30" name="Выгнутая вниз стрелка 29"/>
            <p:cNvSpPr/>
            <p:nvPr/>
          </p:nvSpPr>
          <p:spPr>
            <a:xfrm>
              <a:off x="2895600" y="4572000"/>
              <a:ext cx="3733800" cy="609600"/>
            </a:xfrm>
            <a:prstGeom prst="curvedUpArrow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37" name="Прямоугольник 36"/>
            <p:cNvSpPr/>
            <p:nvPr/>
          </p:nvSpPr>
          <p:spPr>
            <a:xfrm>
              <a:off x="4191000" y="4724400"/>
              <a:ext cx="1307922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>
              <a:prstTxWarp prst="textCurveDown">
                <a:avLst/>
              </a:prstTxWarp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ru-RU" sz="2000" b="1" cap="none" spc="0" dirty="0" smtClean="0">
                  <a:ln w="11430"/>
                  <a:solidFill>
                    <a:schemeClr val="bg1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Действует</a:t>
              </a:r>
              <a:endParaRPr lang="ru-RU" sz="2000" b="1" cap="none" spc="0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endParaRPr>
            </a:p>
          </p:txBody>
        </p:sp>
      </p:grpSp>
      <p:grpSp>
        <p:nvGrpSpPr>
          <p:cNvPr id="9" name="Группа 46"/>
          <p:cNvGrpSpPr/>
          <p:nvPr/>
        </p:nvGrpSpPr>
        <p:grpSpPr>
          <a:xfrm>
            <a:off x="2730909" y="5246157"/>
            <a:ext cx="4294186" cy="622002"/>
            <a:chOff x="2730909" y="5246157"/>
            <a:chExt cx="4294186" cy="622002"/>
          </a:xfrm>
        </p:grpSpPr>
        <p:sp>
          <p:nvSpPr>
            <p:cNvPr id="32" name="Выгнутая вправо стрелка 31"/>
            <p:cNvSpPr/>
            <p:nvPr/>
          </p:nvSpPr>
          <p:spPr>
            <a:xfrm rot="4410723">
              <a:off x="4600335" y="3376731"/>
              <a:ext cx="555333" cy="4294186"/>
            </a:xfrm>
            <a:prstGeom prst="curvedLeftArrow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38" name="Прямоугольник 37"/>
            <p:cNvSpPr/>
            <p:nvPr/>
          </p:nvSpPr>
          <p:spPr>
            <a:xfrm rot="20846650">
              <a:off x="3149034" y="5406494"/>
              <a:ext cx="2119811" cy="46166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urveDown">
                <a:avLst/>
              </a:prstTxWarp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ru-RU" sz="2400" b="1" dirty="0" smtClean="0">
                  <a:ln w="11430"/>
                  <a:solidFill>
                    <a:schemeClr val="bg1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Превращается</a:t>
              </a:r>
              <a:endParaRPr lang="ru-RU" sz="2400" b="1" cap="none" spc="0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endParaRPr>
            </a:p>
          </p:txBody>
        </p:sp>
      </p:grpSp>
      <p:sp>
        <p:nvSpPr>
          <p:cNvPr id="39" name="Стрелка вправо 38"/>
          <p:cNvSpPr/>
          <p:nvPr/>
        </p:nvSpPr>
        <p:spPr>
          <a:xfrm>
            <a:off x="2971800" y="6172200"/>
            <a:ext cx="2438400" cy="228600"/>
          </a:xfrm>
          <a:prstGeom prst="rightArrow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0" name="Группа 51"/>
          <p:cNvGrpSpPr/>
          <p:nvPr/>
        </p:nvGrpSpPr>
        <p:grpSpPr>
          <a:xfrm>
            <a:off x="5181600" y="5029200"/>
            <a:ext cx="2667000" cy="1828800"/>
            <a:chOff x="5181600" y="5029200"/>
            <a:chExt cx="2667000" cy="1828800"/>
          </a:xfrm>
        </p:grpSpPr>
        <p:pic>
          <p:nvPicPr>
            <p:cNvPr id="51" name="Picture 2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=""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81600" y="5029200"/>
              <a:ext cx="2667000" cy="1828800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28" name="Прямоугольник 27"/>
            <p:cNvSpPr/>
            <p:nvPr/>
          </p:nvSpPr>
          <p:spPr>
            <a:xfrm>
              <a:off x="5486400" y="5486400"/>
              <a:ext cx="2097369" cy="92333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pPr algn="ctr"/>
              <a:r>
                <a:rPr lang="ru-RU" sz="5400" b="1" dirty="0" smtClean="0">
                  <a:ln w="50800"/>
                  <a:solidFill>
                    <a:schemeClr val="bg1">
                      <a:shade val="50000"/>
                    </a:schemeClr>
                  </a:solidFill>
                </a:rPr>
                <a:t>Тромб</a:t>
              </a:r>
              <a:endParaRPr lang="ru-RU" sz="5400" b="1" dirty="0">
                <a:ln w="50800"/>
                <a:solidFill>
                  <a:schemeClr val="bg1">
                    <a:shade val="50000"/>
                  </a:schemeClr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80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0"/>
                            </p:stCondLst>
                            <p:childTnLst>
                              <p:par>
                                <p:cTn id="3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2000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4000"/>
                            </p:stCondLst>
                            <p:childTnLst>
                              <p:par>
                                <p:cTn id="5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60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8000"/>
                            </p:stCondLst>
                            <p:childTnLst>
                              <p:par>
                                <p:cTn id="6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9000"/>
                            </p:stCondLst>
                            <p:childTnLst>
                              <p:par>
                                <p:cTn id="6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1000"/>
                            </p:stCondLst>
                            <p:childTnLst>
                              <p:par>
                                <p:cTn id="7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2000"/>
                            </p:stCondLst>
                            <p:childTnLst>
                              <p:par>
                                <p:cTn id="8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4000"/>
                            </p:stCondLst>
                            <p:childTnLst>
                              <p:par>
                                <p:cTn id="8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5000"/>
                            </p:stCondLst>
                            <p:childTnLst>
                              <p:par>
                                <p:cTn id="92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7000"/>
                            </p:stCondLst>
                            <p:childTnLst>
                              <p:par>
                                <p:cTn id="96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7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8" grpId="0" animBg="1"/>
      <p:bldP spid="16" grpId="0" animBg="1"/>
      <p:bldP spid="19" grpId="0" animBg="1"/>
      <p:bldP spid="21" grpId="0" animBg="1"/>
      <p:bldP spid="23" grpId="0" animBg="1"/>
      <p:bldP spid="29" grpId="0" animBg="1"/>
      <p:bldP spid="3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avatars.mds.yandex.net/i?id=0e21396686b5d8f07fdb346eda42bf07399ada97-10340180-images-thumbs&amp;n=13"/>
          <p:cNvPicPr>
            <a:picLocks noChangeAspect="1" noChangeArrowheads="1"/>
          </p:cNvPicPr>
          <p:nvPr/>
        </p:nvPicPr>
        <p:blipFill>
          <a:blip r:embed="rId2"/>
          <a:srcRect l="4687" r="6250"/>
          <a:stretch>
            <a:fillRect/>
          </a:stretch>
        </p:blipFill>
        <p:spPr bwMode="auto">
          <a:xfrm>
            <a:off x="0" y="0"/>
            <a:ext cx="9150044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642910" y="2332037"/>
            <a:ext cx="8229600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6600" b="1" dirty="0" smtClean="0">
                <a:solidFill>
                  <a:srgbClr val="C00000"/>
                </a:solidFill>
              </a:rPr>
              <a:t>«Групповой портрет»</a:t>
            </a:r>
            <a:endParaRPr lang="ru-RU" sz="6600" dirty="0">
              <a:solidFill>
                <a:srgbClr val="C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071670" y="857232"/>
            <a:ext cx="445436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/>
              <a:t>Исследование 2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309</TotalTime>
  <Words>495</Words>
  <PresentationFormat>Экран (4:3)</PresentationFormat>
  <Paragraphs>140</Paragraphs>
  <Slides>28</Slides>
  <Notes>1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Свертывание крови Переливание крови. Группы крови</vt:lpstr>
      <vt:lpstr>Слайд 7</vt:lpstr>
      <vt:lpstr>Слайд 8</vt:lpstr>
      <vt:lpstr>Слайд 9</vt:lpstr>
      <vt:lpstr>Слайд 10</vt:lpstr>
      <vt:lpstr>Слайд 11</vt:lpstr>
      <vt:lpstr>Агглютинация – склеивание эритроцитов в комочки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У больного с кровотечением низкое количество тромбоцитов.  С какими трудностями в процессе гемостаза он может столкнуться? </vt:lpstr>
      <vt:lpstr>Основные трудности</vt:lpstr>
      <vt:lpstr> </vt:lpstr>
      <vt:lpstr>Слайд 23</vt:lpstr>
      <vt:lpstr>Слайд 24</vt:lpstr>
      <vt:lpstr>Слайд 25</vt:lpstr>
      <vt:lpstr>Слайд 26</vt:lpstr>
      <vt:lpstr>Слайд 27</vt:lpstr>
      <vt:lpstr>Остались ли вопросы?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25</cp:revision>
  <dcterms:created xsi:type="dcterms:W3CDTF">2025-12-03T18:16:43Z</dcterms:created>
  <dcterms:modified xsi:type="dcterms:W3CDTF">2025-12-06T14:39:37Z</dcterms:modified>
</cp:coreProperties>
</file>