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8"/>
  </p:notesMasterIdLst>
  <p:sldIdLst>
    <p:sldId id="256" r:id="rId2"/>
    <p:sldId id="275" r:id="rId3"/>
    <p:sldId id="257" r:id="rId4"/>
    <p:sldId id="258" r:id="rId5"/>
    <p:sldId id="269" r:id="rId6"/>
    <p:sldId id="270" r:id="rId7"/>
    <p:sldId id="259" r:id="rId8"/>
    <p:sldId id="277" r:id="rId9"/>
    <p:sldId id="278" r:id="rId10"/>
    <p:sldId id="260" r:id="rId11"/>
    <p:sldId id="276" r:id="rId12"/>
    <p:sldId id="261" r:id="rId13"/>
    <p:sldId id="280" r:id="rId14"/>
    <p:sldId id="262" r:id="rId15"/>
    <p:sldId id="279" r:id="rId16"/>
    <p:sldId id="284" r:id="rId17"/>
    <p:sldId id="285" r:id="rId18"/>
    <p:sldId id="263" r:id="rId19"/>
    <p:sldId id="264" r:id="rId20"/>
    <p:sldId id="266" r:id="rId21"/>
    <p:sldId id="274" r:id="rId22"/>
    <p:sldId id="283" r:id="rId23"/>
    <p:sldId id="267" r:id="rId24"/>
    <p:sldId id="273" r:id="rId25"/>
    <p:sldId id="271" r:id="rId26"/>
    <p:sldId id="28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35523-7768-4608-8B6F-79384C389282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217AD-E3F0-4250-8BFA-8587F9091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591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217AD-E3F0-4250-8BFA-8587F909151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457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217AD-E3F0-4250-8BFA-8587F909151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209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217AD-E3F0-4250-8BFA-8587F909151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041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25922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Реализация</a:t>
            </a:r>
            <a:br>
              <a:rPr lang="ru-RU" dirty="0" smtClean="0"/>
            </a:br>
            <a:r>
              <a:rPr lang="ru-RU" dirty="0" err="1" smtClean="0"/>
              <a:t>профминимума</a:t>
            </a:r>
            <a:r>
              <a:rPr lang="ru-RU" dirty="0" smtClean="0"/>
              <a:t>  </a:t>
            </a:r>
            <a:br>
              <a:rPr lang="ru-RU" dirty="0" smtClean="0"/>
            </a:br>
            <a:r>
              <a:rPr lang="ru-RU" dirty="0" smtClean="0"/>
              <a:t>в МКОУ </a:t>
            </a:r>
            <a:r>
              <a:rPr lang="ru-RU" dirty="0" err="1" smtClean="0"/>
              <a:t>Воднобуерачной</a:t>
            </a:r>
            <a:r>
              <a:rPr lang="ru-RU" dirty="0" smtClean="0"/>
              <a:t> СШ </a:t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789040"/>
            <a:ext cx="6400800" cy="16561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tgs\Desktop\36b33c105a6ee62834ad099d8daef3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8640960" cy="37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93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844824"/>
            <a:ext cx="8280919" cy="4281339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/>
              <a:t>— Проводятся еженедельно  </a:t>
            </a:r>
            <a:r>
              <a:rPr lang="ru-RU" sz="2000" dirty="0" smtClean="0"/>
              <a:t>в четверг по </a:t>
            </a:r>
            <a:r>
              <a:rPr lang="ru-RU" sz="2000" dirty="0"/>
              <a:t>примерной </a:t>
            </a:r>
            <a:r>
              <a:rPr lang="ru-RU" sz="2000" dirty="0" smtClean="0"/>
              <a:t>рабочей программе </a:t>
            </a:r>
            <a:r>
              <a:rPr lang="ru-RU" sz="2000" dirty="0"/>
              <a:t>“Билет в </a:t>
            </a:r>
            <a:r>
              <a:rPr lang="ru-RU" sz="2000" dirty="0" smtClean="0"/>
              <a:t>будущее»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и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«Профориентация», которые разработаны Фондом Гуманитарных Проектов и Институтом стратегии развития образования Российской академии образования, а также онлайн-уроки «Шоу профессий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»;</a:t>
            </a:r>
            <a:endParaRPr lang="ru-RU" sz="2000" dirty="0"/>
          </a:p>
          <a:p>
            <a:r>
              <a:rPr lang="ru-RU" sz="2000" dirty="0"/>
              <a:t>— </a:t>
            </a:r>
            <a:r>
              <a:rPr lang="ru-RU" sz="2000" dirty="0" smtClean="0"/>
              <a:t> Проводятся  </a:t>
            </a:r>
            <a:r>
              <a:rPr lang="ru-RU" sz="2000" dirty="0"/>
              <a:t>классными руководителями в рамках </a:t>
            </a:r>
            <a:r>
              <a:rPr lang="ru-RU" sz="2000" dirty="0" smtClean="0"/>
              <a:t>внеурочной деятельности;</a:t>
            </a:r>
            <a:endParaRPr lang="ru-RU" sz="2000" dirty="0"/>
          </a:p>
          <a:p>
            <a:r>
              <a:rPr lang="ru-RU" sz="2000" dirty="0"/>
              <a:t>— 34 учебных недели в 2023/2024 учебном году = 34 занятия (1 занятие в </a:t>
            </a:r>
            <a:r>
              <a:rPr lang="ru-RU" sz="2000" dirty="0" smtClean="0"/>
              <a:t>неделю, согласно </a:t>
            </a:r>
            <a:r>
              <a:rPr lang="ru-RU" sz="2000" dirty="0"/>
              <a:t>Методическим рекомендациям по организации внеурочной </a:t>
            </a:r>
            <a:r>
              <a:rPr lang="ru-RU" sz="2000" dirty="0" smtClean="0"/>
              <a:t>деятельности);</a:t>
            </a:r>
            <a:endParaRPr lang="ru-RU" sz="2000" dirty="0"/>
          </a:p>
          <a:p>
            <a:r>
              <a:rPr lang="ru-RU" sz="2000" dirty="0"/>
              <a:t>— Программа занятий (примерная рабочая программа) и материалы к занятиями </a:t>
            </a:r>
            <a:r>
              <a:rPr lang="ru-RU" sz="2000" dirty="0" smtClean="0"/>
              <a:t> используем  с сайта profmin.bvbinfo.ru;</a:t>
            </a:r>
            <a:endParaRPr lang="ru-RU" sz="2000" dirty="0"/>
          </a:p>
          <a:p>
            <a:r>
              <a:rPr lang="ru-RU" sz="2000" dirty="0"/>
              <a:t>— В рамках занятий </a:t>
            </a:r>
            <a:r>
              <a:rPr lang="ru-RU" sz="2000" dirty="0" smtClean="0"/>
              <a:t> проходят  </a:t>
            </a:r>
            <a:r>
              <a:rPr lang="ru-RU" sz="2000" dirty="0" err="1"/>
              <a:t>профориентационные</a:t>
            </a:r>
            <a:r>
              <a:rPr lang="ru-RU" sz="2000" dirty="0"/>
              <a:t> </a:t>
            </a:r>
            <a:r>
              <a:rPr lang="ru-RU" sz="2000" dirty="0" smtClean="0"/>
              <a:t> уроки</a:t>
            </a:r>
            <a:r>
              <a:rPr lang="ru-RU" sz="2000" dirty="0"/>
              <a:t>, </a:t>
            </a:r>
            <a:r>
              <a:rPr lang="ru-RU" sz="2000" dirty="0" smtClean="0"/>
              <a:t>диагностики, моделирующие </a:t>
            </a:r>
            <a:r>
              <a:rPr lang="ru-RU" sz="2000" dirty="0"/>
              <a:t>профессиональные пробы и др.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Направление “Внеурочная деятельность: </a:t>
            </a:r>
            <a:br>
              <a:rPr lang="ru-RU" sz="2800" dirty="0"/>
            </a:br>
            <a:r>
              <a:rPr lang="ru-RU" sz="2800" dirty="0" smtClean="0"/>
              <a:t>курс </a:t>
            </a:r>
            <a:r>
              <a:rPr lang="ru-RU" sz="2800" dirty="0"/>
              <a:t>занятий “Россия — мои горизонты”</a:t>
            </a:r>
          </a:p>
        </p:txBody>
      </p:sp>
    </p:spTree>
    <p:extLst>
      <p:ext uri="{BB962C8B-B14F-4D97-AF65-F5344CB8AC3E}">
        <p14:creationId xmlns:p14="http://schemas.microsoft.com/office/powerpoint/2010/main" val="273030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453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0871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96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tgs\Desktop\фото профминимум\58qbpjAx5i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13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8275"/>
            <a:ext cx="8856984" cy="668972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5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tgs\Desktop\фото профминимум\IMG-20231109-WA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5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67344" cy="345122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tgs\Desktop\pGysFZieuy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424847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gs\Desktop\xqsuFn77Hj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89040"/>
            <a:ext cx="4618872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27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Users\tgs\Desktop\фото профминимум\dR1c1MPj8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tgs\Desktop\kemO3nH57cQ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353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tgs\Desktop\Новая папка\Screenshot_20231221-101334_V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0080"/>
            <a:ext cx="2736304" cy="63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gs\Desktop\Новая папка\Screenshot_20231221-101122_V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0080"/>
            <a:ext cx="2736305" cy="63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tgs\Desktop\Новая папка\Screenshot_20231221-100825_V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0080"/>
            <a:ext cx="2880320" cy="63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75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1556792"/>
            <a:ext cx="7408333" cy="504056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Родители наших обучающихся являются полноценными участниками образовательных отношений. В этом учебном году родители принимают участие в двух направлениях </a:t>
            </a:r>
            <a:r>
              <a:rPr lang="ru-RU" sz="2000" b="1" dirty="0" err="1">
                <a:latin typeface="Times New Roman"/>
                <a:ea typeface="Times New Roman"/>
                <a:cs typeface="Times New Roman"/>
              </a:rPr>
              <a:t>профориентационной</a:t>
            </a: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 работы:</a:t>
            </a:r>
            <a:endParaRPr lang="ru-RU" sz="2000" b="1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Проведение тематических родительских собраний (встреч), на которых мы 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обсуждаем  </a:t>
            </a: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наиболее значимые для всех нас вопросы, как помочь нашим детям найти себя во взрослой жизни, как научить исправлять неминуемые ошибки, как использовать опыт тех, кому они доверяют и на кого хотят быть похожими.</a:t>
            </a:r>
            <a:endParaRPr lang="ru-RU" sz="2000" b="1" dirty="0">
              <a:latin typeface="Calibri"/>
              <a:ea typeface="Calibri"/>
              <a:cs typeface="Times New Roman"/>
            </a:endParaRPr>
          </a:p>
          <a:p>
            <a:r>
              <a:rPr lang="ru-RU" sz="2000" b="1" dirty="0">
                <a:latin typeface="Times New Roman"/>
                <a:ea typeface="Times New Roman"/>
              </a:rPr>
              <a:t>Есть и еще одно направление деятельности — тематические встречи «Путь в профессию», на которых родители </a:t>
            </a:r>
            <a:r>
              <a:rPr lang="ru-RU" sz="2000" b="1" dirty="0" smtClean="0">
                <a:latin typeface="Times New Roman"/>
                <a:ea typeface="Times New Roman"/>
              </a:rPr>
              <a:t>делятся  </a:t>
            </a:r>
            <a:r>
              <a:rPr lang="ru-RU" sz="2000" b="1" dirty="0">
                <a:latin typeface="Times New Roman"/>
                <a:ea typeface="Times New Roman"/>
              </a:rPr>
              <a:t>своим </a:t>
            </a:r>
            <a:r>
              <a:rPr lang="ru-RU" sz="2000" b="1" dirty="0" smtClean="0">
                <a:latin typeface="Times New Roman"/>
                <a:ea typeface="Times New Roman"/>
              </a:rPr>
              <a:t>опытом.</a:t>
            </a:r>
            <a:endParaRPr lang="ru-RU" sz="2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1" dirty="0" smtClean="0"/>
              <a:t>Направление </a:t>
            </a: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3600" b="1" dirty="0"/>
              <a:t>“Взаимодействие с родителями”</a:t>
            </a:r>
            <a:r>
              <a:rPr lang="ru-RU" sz="4000" b="1" dirty="0"/>
              <a:t/>
            </a:r>
            <a:br>
              <a:rPr lang="ru-RU" sz="4000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1322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8496943" cy="396044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«Если удачно выберете труд</a:t>
            </a:r>
            <a:br>
              <a:rPr lang="ru-RU" sz="2800" dirty="0" smtClean="0"/>
            </a:br>
            <a:r>
              <a:rPr lang="ru-RU" sz="2800" dirty="0" smtClean="0"/>
              <a:t>и вложите в него душу, то счастье само</a:t>
            </a:r>
            <a:br>
              <a:rPr lang="ru-RU" sz="2800" dirty="0" smtClean="0"/>
            </a:br>
            <a:r>
              <a:rPr lang="ru-RU" sz="2800" dirty="0" smtClean="0"/>
              <a:t>вас отыщет»</a:t>
            </a:r>
            <a:br>
              <a:rPr lang="ru-RU" sz="2800" dirty="0" smtClean="0"/>
            </a:br>
            <a:r>
              <a:rPr lang="ru-RU" sz="2800" dirty="0" smtClean="0"/>
              <a:t>                                                 Константин Ушинский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5700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12968" cy="640871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040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3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tgs\Desktop\W_dZLY65Ws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gs\Desktop\B4Tnw7a6w-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50921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4320480" cy="337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C:\Users\tgs\Desktop\f2Kgcplwba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099" y="3371622"/>
            <a:ext cx="4450107" cy="336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07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72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tgs\Desktop\фото профминимум\prKXCYMbvA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04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96" y="116632"/>
            <a:ext cx="4248472" cy="6624736"/>
          </a:xfrm>
        </p:spPr>
      </p:pic>
      <p:pic>
        <p:nvPicPr>
          <p:cNvPr id="2050" name="Picture 2" descr="C:\Users\tgs\Desktop\ZFoZoWfSh3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60097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2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88640"/>
            <a:ext cx="871855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0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        Спасибо за внимание!</a:t>
            </a:r>
            <a:endParaRPr lang="ru-RU" sz="4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50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234440" lvl="4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ПРОФОРИЕНТАЦИОННЫЙ </a:t>
            </a:r>
            <a:r>
              <a:rPr lang="ru-RU" dirty="0"/>
              <a:t>МИНИМУМ </a:t>
            </a:r>
            <a:r>
              <a:rPr lang="ru-RU" dirty="0" smtClean="0"/>
              <a:t>    </a:t>
            </a:r>
          </a:p>
          <a:p>
            <a:pPr marL="0" indent="0">
              <a:buNone/>
            </a:pPr>
            <a:r>
              <a:rPr lang="ru-RU" dirty="0" smtClean="0"/>
              <a:t>                                 (</a:t>
            </a:r>
            <a:r>
              <a:rPr lang="ru-RU" dirty="0"/>
              <a:t>ПРОФМИНИМУМ)</a:t>
            </a:r>
          </a:p>
          <a:p>
            <a:pPr marL="0" indent="0">
              <a:buNone/>
            </a:pPr>
            <a:r>
              <a:rPr lang="ru-RU" dirty="0" smtClean="0"/>
              <a:t>   внедряется в школе для </a:t>
            </a:r>
            <a:r>
              <a:rPr lang="ru-RU" dirty="0"/>
              <a:t>обучающихся 6-11 </a:t>
            </a:r>
            <a:r>
              <a:rPr lang="ru-RU" dirty="0" smtClean="0"/>
              <a:t>классов, в том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числе с ОВЗ и инвалидностью.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err="1" smtClean="0"/>
              <a:t>Профориентационный</a:t>
            </a:r>
            <a:r>
              <a:rPr lang="ru-RU" sz="2800" dirty="0" smtClean="0"/>
              <a:t> </a:t>
            </a:r>
            <a:r>
              <a:rPr lang="ru-RU" sz="2800" dirty="0"/>
              <a:t>минимум</a:t>
            </a:r>
            <a:br>
              <a:rPr lang="ru-RU" sz="2800" dirty="0"/>
            </a:br>
            <a:r>
              <a:rPr lang="ru-RU" sz="2800" dirty="0"/>
              <a:t>с 1 сентября 2023 года ЕДИНАЯ МОДЕЛЬ ПРОФОРИЕНТАЦИИ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71296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20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/>
              <a:t>Содержание </a:t>
            </a:r>
            <a:r>
              <a:rPr lang="ru-RU" sz="4000" b="1" dirty="0" err="1"/>
              <a:t>профминимума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3600" dirty="0" err="1" smtClean="0"/>
              <a:t>Профминимум</a:t>
            </a:r>
            <a:r>
              <a:rPr lang="ru-RU" sz="3600" dirty="0" smtClean="0"/>
              <a:t> </a:t>
            </a:r>
            <a:r>
              <a:rPr lang="ru-RU" sz="3600" dirty="0"/>
              <a:t>реализуется </a:t>
            </a:r>
            <a:br>
              <a:rPr lang="ru-RU" sz="3600" dirty="0"/>
            </a:br>
            <a:r>
              <a:rPr lang="ru-RU" sz="3600" dirty="0" smtClean="0"/>
              <a:t>на базовом уровне</a:t>
            </a:r>
            <a:br>
              <a:rPr lang="ru-RU" sz="3600" dirty="0" smtClean="0"/>
            </a:br>
            <a:r>
              <a:rPr lang="ru-RU" sz="3600" dirty="0" smtClean="0"/>
              <a:t>40 академических часов в год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100" dirty="0" smtClean="0"/>
              <a:t>1. </a:t>
            </a:r>
            <a:r>
              <a:rPr lang="ru-RU" sz="3100" dirty="0"/>
              <a:t>У</a:t>
            </a:r>
            <a:r>
              <a:rPr lang="ru-RU" sz="3100" dirty="0" smtClean="0"/>
              <a:t>рочная деятельность - 4 часа</a:t>
            </a:r>
            <a:br>
              <a:rPr lang="ru-RU" sz="3100" dirty="0" smtClean="0"/>
            </a:br>
            <a:r>
              <a:rPr lang="ru-RU" sz="3100" dirty="0" smtClean="0"/>
              <a:t>2. Внеурочная деятельность - 34 часа</a:t>
            </a:r>
            <a:br>
              <a:rPr lang="ru-RU" sz="3100" dirty="0" smtClean="0"/>
            </a:br>
            <a:r>
              <a:rPr lang="ru-RU" sz="3100" dirty="0" smtClean="0"/>
              <a:t>Курс занятий «Россия-мои горизонты»</a:t>
            </a:r>
            <a:br>
              <a:rPr lang="ru-RU" sz="3100" dirty="0" smtClean="0"/>
            </a:br>
            <a:r>
              <a:rPr lang="ru-RU" sz="3100" dirty="0" smtClean="0"/>
              <a:t>3. Взаимодействие с родителями</a:t>
            </a:r>
            <a:br>
              <a:rPr lang="ru-RU" sz="3100" dirty="0" smtClean="0"/>
            </a:br>
            <a:r>
              <a:rPr lang="ru-RU" sz="3100" dirty="0" smtClean="0"/>
              <a:t> (законными представителями)  - 2 часа</a:t>
            </a: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130135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09634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-2018645"/>
            <a:ext cx="5544616" cy="901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 </a:t>
            </a:r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600" dirty="0" smtClean="0"/>
          </a:p>
          <a:p>
            <a:endParaRPr lang="ru-RU" sz="1600" dirty="0"/>
          </a:p>
          <a:p>
            <a:r>
              <a:rPr lang="ru-RU" sz="2800" dirty="0" smtClean="0"/>
              <a:t>    </a:t>
            </a:r>
            <a:r>
              <a:rPr lang="ru-RU" sz="2800" b="1" dirty="0" smtClean="0"/>
              <a:t>Нормативные документы и      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методические материалы</a:t>
            </a:r>
            <a:r>
              <a:rPr lang="ru-RU" sz="2800" dirty="0" smtClean="0"/>
              <a:t> </a:t>
            </a:r>
          </a:p>
          <a:p>
            <a:endParaRPr lang="ru-RU" sz="1600" dirty="0"/>
          </a:p>
          <a:p>
            <a:r>
              <a:rPr lang="ru-RU" sz="1600" dirty="0" smtClean="0"/>
              <a:t>•Приказ </a:t>
            </a:r>
            <a:r>
              <a:rPr lang="ru-RU" sz="1600" dirty="0" err="1"/>
              <a:t>Минпросвещения</a:t>
            </a:r>
            <a:r>
              <a:rPr lang="ru-RU" sz="1600" dirty="0"/>
              <a:t> России от 31.08.2023 г. №650 "Об утверждении Порядка осуществления мероприятий по профессиональной ориентации обучающихся по образовательным программам основного общего и среднего общего образования" (</a:t>
            </a:r>
            <a:r>
              <a:rPr lang="ru-RU" sz="1600" dirty="0" err="1"/>
              <a:t>pdf</a:t>
            </a:r>
            <a:r>
              <a:rPr lang="ru-RU" sz="1600" dirty="0"/>
              <a:t>)</a:t>
            </a:r>
          </a:p>
          <a:p>
            <a:r>
              <a:rPr lang="ru-RU" sz="1600" dirty="0" smtClean="0"/>
              <a:t>•Методические </a:t>
            </a:r>
            <a:r>
              <a:rPr lang="ru-RU" sz="1600" dirty="0"/>
              <a:t>рекомендации по реализации </a:t>
            </a:r>
            <a:r>
              <a:rPr lang="ru-RU" sz="1600" dirty="0" err="1"/>
              <a:t>профориентационного</a:t>
            </a:r>
            <a:r>
              <a:rPr lang="ru-RU" sz="1600" dirty="0"/>
              <a:t> минимума в образовательных организациях РФ, реализующих образовательные программы основного общего и среднего общего образования (</a:t>
            </a:r>
            <a:r>
              <a:rPr lang="ru-RU" sz="1600" dirty="0" err="1"/>
              <a:t>pdf</a:t>
            </a:r>
            <a:r>
              <a:rPr lang="ru-RU" sz="1600" dirty="0"/>
              <a:t>)</a:t>
            </a:r>
          </a:p>
          <a:p>
            <a:r>
              <a:rPr lang="ru-RU" sz="1600" dirty="0" smtClean="0"/>
              <a:t>Приказ </a:t>
            </a:r>
            <a:r>
              <a:rPr lang="ru-RU" sz="1600" dirty="0"/>
              <a:t>№83 от 23.06.2023 "О внедрении Единой модели профессиональной ориентации - </a:t>
            </a:r>
            <a:r>
              <a:rPr lang="ru-RU" sz="1600" dirty="0" err="1"/>
              <a:t>профориентационного</a:t>
            </a:r>
            <a:r>
              <a:rPr lang="ru-RU" sz="1600" dirty="0"/>
              <a:t> минимума" </a:t>
            </a:r>
            <a:endParaRPr lang="ru-RU" sz="1600" dirty="0" smtClean="0"/>
          </a:p>
          <a:p>
            <a:pPr lvl="0"/>
            <a:r>
              <a:rPr lang="ru-RU" sz="1600" dirty="0">
                <a:solidFill>
                  <a:prstClr val="white"/>
                </a:solidFill>
              </a:rPr>
              <a:t>Письмо </a:t>
            </a:r>
            <a:r>
              <a:rPr lang="ru-RU" sz="1600" dirty="0" err="1">
                <a:solidFill>
                  <a:prstClr val="white"/>
                </a:solidFill>
              </a:rPr>
              <a:t>Минпросвещенмия</a:t>
            </a:r>
            <a:r>
              <a:rPr lang="ru-RU" sz="1600" dirty="0">
                <a:solidFill>
                  <a:prstClr val="white"/>
                </a:solidFill>
              </a:rPr>
              <a:t> России от 01.06.2023 г. </a:t>
            </a:r>
          </a:p>
          <a:p>
            <a:pPr lvl="0"/>
            <a:r>
              <a:rPr lang="ru-RU" sz="1600" dirty="0">
                <a:solidFill>
                  <a:prstClr val="white"/>
                </a:solidFill>
              </a:rPr>
              <a:t>     № АБ-2324-05   о внедрении единой модели       </a:t>
            </a:r>
          </a:p>
          <a:p>
            <a:pPr lvl="0"/>
            <a:r>
              <a:rPr lang="ru-RU" sz="1600" dirty="0">
                <a:solidFill>
                  <a:prstClr val="white"/>
                </a:solidFill>
              </a:rPr>
              <a:t>     профориентации</a:t>
            </a:r>
          </a:p>
          <a:p>
            <a:pPr lvl="0"/>
            <a:r>
              <a:rPr lang="ru-RU" sz="1600" dirty="0">
                <a:solidFill>
                  <a:prstClr val="white"/>
                </a:solidFill>
              </a:rPr>
              <a:t> Методические рекомендации по </a:t>
            </a:r>
            <a:r>
              <a:rPr lang="ru-RU" sz="1600" dirty="0" err="1">
                <a:solidFill>
                  <a:prstClr val="white"/>
                </a:solidFill>
              </a:rPr>
              <a:t>профминимуму</a:t>
            </a:r>
            <a:endParaRPr lang="ru-RU" sz="1600" dirty="0">
              <a:solidFill>
                <a:prstClr val="white"/>
              </a:solidFill>
            </a:endParaRPr>
          </a:p>
          <a:p>
            <a:pPr lvl="0"/>
            <a:r>
              <a:rPr lang="ru-RU" sz="1600" dirty="0">
                <a:solidFill>
                  <a:prstClr val="white"/>
                </a:solidFill>
              </a:rPr>
              <a:t> Методические </a:t>
            </a:r>
            <a:r>
              <a:rPr lang="ru-RU" sz="1600" dirty="0" err="1">
                <a:solidFill>
                  <a:prstClr val="white"/>
                </a:solidFill>
              </a:rPr>
              <a:t>рекомендации_от</a:t>
            </a:r>
            <a:r>
              <a:rPr lang="ru-RU" sz="1600" dirty="0">
                <a:solidFill>
                  <a:prstClr val="white"/>
                </a:solidFill>
              </a:rPr>
              <a:t> 17.08.2023</a:t>
            </a:r>
          </a:p>
          <a:p>
            <a:pPr lvl="0"/>
            <a:r>
              <a:rPr lang="ru-RU" sz="1600" dirty="0">
                <a:solidFill>
                  <a:prstClr val="white"/>
                </a:solidFill>
              </a:rPr>
              <a:t> Порядок реализации </a:t>
            </a:r>
            <a:r>
              <a:rPr lang="ru-RU" sz="1600" dirty="0" err="1" smtClean="0">
                <a:solidFill>
                  <a:prstClr val="white"/>
                </a:solidFill>
              </a:rPr>
              <a:t>профминимума</a:t>
            </a:r>
            <a:endParaRPr lang="ru-RU" sz="1600" dirty="0">
              <a:solidFill>
                <a:prstClr val="white"/>
              </a:solidFill>
            </a:endParaRPr>
          </a:p>
          <a:p>
            <a:pPr lvl="0"/>
            <a:r>
              <a:rPr lang="ru-RU" sz="1600" dirty="0" smtClean="0"/>
              <a:t>).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4108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332656"/>
            <a:ext cx="8640960" cy="633670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ru-RU" dirty="0"/>
          </a:p>
          <a:p>
            <a:r>
              <a:rPr lang="ru-RU" dirty="0"/>
              <a:t>   </a:t>
            </a:r>
            <a:endParaRPr lang="ru-RU" dirty="0" smtClean="0"/>
          </a:p>
          <a:p>
            <a:endParaRPr lang="ru-RU" dirty="0"/>
          </a:p>
          <a:p>
            <a:r>
              <a:rPr lang="ru-RU" sz="4400" dirty="0"/>
              <a:t>Программа "Россия -мои горизонты"</a:t>
            </a:r>
          </a:p>
          <a:p>
            <a:r>
              <a:rPr lang="ru-RU" sz="4400" dirty="0"/>
              <a:t>Материалы для проведения уроков, курса «Россия – мои горизонты», методические рекомендации по реализации </a:t>
            </a:r>
            <a:r>
              <a:rPr lang="ru-RU" sz="4400" dirty="0" err="1"/>
              <a:t>профориентационного</a:t>
            </a:r>
            <a:r>
              <a:rPr lang="ru-RU" sz="4400" dirty="0"/>
              <a:t> минимума на сайте  </a:t>
            </a:r>
            <a:r>
              <a:rPr lang="ru-RU" sz="4400" dirty="0">
                <a:solidFill>
                  <a:schemeClr val="tx1"/>
                </a:solidFill>
              </a:rPr>
              <a:t>https://</a:t>
            </a:r>
            <a:r>
              <a:rPr lang="ru-RU" sz="4400" dirty="0" smtClean="0">
                <a:solidFill>
                  <a:schemeClr val="tx1"/>
                </a:solidFill>
              </a:rPr>
              <a:t>bvbinfo.ru/profminimum</a:t>
            </a:r>
            <a:endParaRPr lang="ru-RU" sz="4400" dirty="0">
              <a:solidFill>
                <a:schemeClr val="tx1"/>
              </a:solidFill>
            </a:endParaRPr>
          </a:p>
          <a:p>
            <a:r>
              <a:rPr lang="ru-RU" sz="4400" dirty="0"/>
              <a:t>План  мероприятий </a:t>
            </a:r>
          </a:p>
          <a:p>
            <a:r>
              <a:rPr lang="ru-RU" sz="4400" dirty="0"/>
              <a:t>Расписание</a:t>
            </a:r>
          </a:p>
          <a:p>
            <a:r>
              <a:rPr lang="ru-RU" sz="4400" dirty="0"/>
              <a:t>Программа по реализации </a:t>
            </a:r>
            <a:r>
              <a:rPr lang="ru-RU" sz="4400" dirty="0" err="1"/>
              <a:t>Профминимума</a:t>
            </a:r>
            <a:endParaRPr lang="ru-RU" sz="4400" dirty="0"/>
          </a:p>
          <a:p>
            <a:r>
              <a:rPr lang="ru-RU" sz="4400" dirty="0"/>
              <a:t>Договоры сотрудничества по </a:t>
            </a:r>
            <a:r>
              <a:rPr lang="ru-RU" sz="4400" dirty="0" smtClean="0"/>
              <a:t>профориентации:</a:t>
            </a:r>
            <a:endParaRPr lang="ru-RU" sz="4400" dirty="0"/>
          </a:p>
          <a:p>
            <a:pPr marL="0" indent="0">
              <a:buNone/>
            </a:pPr>
            <a:r>
              <a:rPr lang="ru-RU" sz="4400" dirty="0" smtClean="0"/>
              <a:t>    Договор </a:t>
            </a:r>
            <a:r>
              <a:rPr lang="ru-RU" sz="4400" dirty="0"/>
              <a:t>сотрудничества (Парк </a:t>
            </a:r>
            <a:r>
              <a:rPr lang="ru-RU" sz="4400" dirty="0" err="1"/>
              <a:t>Щербаковский</a:t>
            </a:r>
            <a:r>
              <a:rPr lang="ru-RU" sz="4400" dirty="0"/>
              <a:t>)</a:t>
            </a:r>
          </a:p>
          <a:p>
            <a:pPr marL="0" indent="0">
              <a:buNone/>
            </a:pPr>
            <a:r>
              <a:rPr lang="ru-RU" sz="4400" dirty="0" smtClean="0"/>
              <a:t>    Договор </a:t>
            </a:r>
            <a:r>
              <a:rPr lang="ru-RU" sz="4400" dirty="0"/>
              <a:t>сотрудничества ГАПОУ </a:t>
            </a:r>
            <a:r>
              <a:rPr lang="ru-RU" sz="4400" dirty="0" err="1"/>
              <a:t>Камышинский</a:t>
            </a:r>
            <a:r>
              <a:rPr lang="ru-RU" sz="4400" dirty="0"/>
              <a:t> </a:t>
            </a:r>
            <a:r>
              <a:rPr lang="ru-RU" sz="4400" dirty="0" smtClean="0"/>
              <a:t> </a:t>
            </a:r>
          </a:p>
          <a:p>
            <a:pPr marL="0" indent="0">
              <a:buNone/>
            </a:pPr>
            <a:r>
              <a:rPr lang="ru-RU" sz="4400" dirty="0"/>
              <a:t> </a:t>
            </a:r>
            <a:r>
              <a:rPr lang="ru-RU" sz="4400" dirty="0" smtClean="0"/>
              <a:t>   политехнический </a:t>
            </a:r>
            <a:r>
              <a:rPr lang="ru-RU" sz="4400" dirty="0"/>
              <a:t>колледж</a:t>
            </a:r>
            <a:r>
              <a:rPr lang="ru-RU" sz="4400" dirty="0" smtClean="0"/>
              <a:t>).</a:t>
            </a:r>
          </a:p>
          <a:p>
            <a:r>
              <a:rPr lang="ru-RU" sz="4400" dirty="0" smtClean="0"/>
              <a:t>Материалы </a:t>
            </a:r>
            <a:r>
              <a:rPr lang="ru-RU" sz="4400" dirty="0"/>
              <a:t>с </a:t>
            </a:r>
            <a:r>
              <a:rPr lang="ru-RU" sz="4400" dirty="0" smtClean="0"/>
              <a:t>занятий:</a:t>
            </a:r>
            <a:endParaRPr lang="ru-RU" sz="4400" dirty="0"/>
          </a:p>
          <a:p>
            <a:pPr marL="0" indent="0">
              <a:buNone/>
            </a:pPr>
            <a:r>
              <a:rPr lang="ru-RU" sz="4400" dirty="0" smtClean="0"/>
              <a:t>     https</a:t>
            </a:r>
            <a:r>
              <a:rPr lang="ru-RU" sz="4400" dirty="0"/>
              <a:t>://vk.com/wall-203368509_2438</a:t>
            </a:r>
          </a:p>
          <a:p>
            <a:pPr marL="0" indent="0">
              <a:buNone/>
            </a:pPr>
            <a:r>
              <a:rPr lang="ru-RU" sz="4400" dirty="0" smtClean="0"/>
              <a:t>     https</a:t>
            </a:r>
            <a:r>
              <a:rPr lang="ru-RU" sz="4400" dirty="0"/>
              <a:t>://vk.com/wall-203368509_2385</a:t>
            </a:r>
          </a:p>
          <a:p>
            <a:pPr marL="0" indent="0">
              <a:buNone/>
            </a:pPr>
            <a:r>
              <a:rPr lang="ru-RU" sz="4400" dirty="0" smtClean="0"/>
              <a:t>     https</a:t>
            </a:r>
            <a:r>
              <a:rPr lang="ru-RU" sz="4400" dirty="0"/>
              <a:t>://vk.com/wall-203368509_2465 </a:t>
            </a:r>
          </a:p>
          <a:p>
            <a:endParaRPr lang="ru-RU" sz="3600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45719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679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060848"/>
            <a:ext cx="7408333" cy="406531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Направление “Урочная деятельность”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000" dirty="0" smtClean="0"/>
              <a:t>Уроки общеобразовательного цикла, включающие элемент   </a:t>
            </a:r>
            <a:br>
              <a:rPr lang="ru-RU" sz="2000" dirty="0" smtClean="0"/>
            </a:br>
            <a:r>
              <a:rPr lang="ru-RU" sz="2000" dirty="0"/>
              <a:t>  </a:t>
            </a:r>
            <a:r>
              <a:rPr lang="ru-RU" sz="2000" dirty="0" smtClean="0"/>
              <a:t>   значимости учебного предмета для профессиональной деятельности.</a:t>
            </a:r>
            <a:br>
              <a:rPr lang="ru-RU" sz="2000" dirty="0" smtClean="0"/>
            </a:br>
            <a:r>
              <a:rPr lang="ru-RU" sz="2000" dirty="0" smtClean="0"/>
              <a:t>* Разработаны </a:t>
            </a:r>
            <a:r>
              <a:rPr lang="ru-RU" sz="2000" dirty="0" err="1" smtClean="0"/>
              <a:t>профориентационные</a:t>
            </a:r>
            <a:r>
              <a:rPr lang="ru-RU" sz="2000" dirty="0" smtClean="0"/>
              <a:t> материалы </a:t>
            </a:r>
            <a:br>
              <a:rPr lang="ru-RU" sz="2000" dirty="0" smtClean="0"/>
            </a:br>
            <a:r>
              <a:rPr lang="ru-RU" sz="2000" dirty="0" smtClean="0"/>
              <a:t>к учебным предметам общеобразовательного цикла </a:t>
            </a:r>
            <a:br>
              <a:rPr lang="ru-RU" sz="2000" dirty="0" smtClean="0"/>
            </a:br>
            <a:r>
              <a:rPr lang="ru-RU" sz="2000" dirty="0" smtClean="0"/>
              <a:t>(физика, химия, математика и др.)</a:t>
            </a:r>
            <a:br>
              <a:rPr lang="ru-RU" sz="2000" dirty="0" smtClean="0"/>
            </a:br>
            <a:r>
              <a:rPr lang="ru-RU" sz="2000" dirty="0" smtClean="0"/>
              <a:t>*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Урочная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деятельность предполагает проведение </a:t>
            </a:r>
            <a:r>
              <a:rPr lang="ru-RU" sz="2000" dirty="0" err="1">
                <a:latin typeface="Times New Roman"/>
                <a:ea typeface="Times New Roman"/>
                <a:cs typeface="Times New Roman"/>
              </a:rPr>
              <a:t>профориентационно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 значимых уроков в рамках учебного предмета «Технология» с использованием «Конструктора будущего».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latin typeface="Calibri"/>
                <a:ea typeface="Calibri"/>
                <a:cs typeface="Times New Roman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0052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65113"/>
            <a:ext cx="8718550" cy="632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65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90" y="16025"/>
            <a:ext cx="905308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145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</TotalTime>
  <Words>425</Words>
  <Application>Microsoft Office PowerPoint</Application>
  <PresentationFormat>Экран (4:3)</PresentationFormat>
  <Paragraphs>73</Paragraphs>
  <Slides>26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Волна</vt:lpstr>
      <vt:lpstr>                    Реализация профминимума   в МКОУ Воднобуерачной СШ    </vt:lpstr>
      <vt:lpstr> «Если удачно выберете труд и вложите в него душу, то счастье само вас отыщет»                                                  Константин Ушинский</vt:lpstr>
      <vt:lpstr>  Профориентационный минимум с 1 сентября 2023 года ЕДИНАЯ МОДЕЛЬ ПРОФОРИЕНТАЦИИ </vt:lpstr>
      <vt:lpstr>       Содержание профминимума  Профминимум реализуется  на базовом уровне 40 академических часов в год  1. Урочная деятельность - 4 часа 2. Внеурочная деятельность - 34 часа Курс занятий «Россия-мои горизонты» 3. Взаимодействие с родителями  (законными представителями)  - 2 часа</vt:lpstr>
      <vt:lpstr>Презентация PowerPoint</vt:lpstr>
      <vt:lpstr>    </vt:lpstr>
      <vt:lpstr>           Направление “Урочная деятельность”     Уроки общеобразовательного цикла, включающие элемент         значимости учебного предмета для профессиональной деятельности. * Разработаны профориентационные материалы  к учебным предметам общеобразовательного цикла  (физика, химия, математика и др.) *Урочная деятельность предполагает проведение профориентационно значимых уроков в рамках учебного предмета «Технология» с использованием «Конструктора будущего».   </vt:lpstr>
      <vt:lpstr>Презентация PowerPoint</vt:lpstr>
      <vt:lpstr>Презентация PowerPoint</vt:lpstr>
      <vt:lpstr>Направление “Внеурочная деятельность:  курс занятий “Россия — мои горизонты”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Направление  “Взаимодействие с родителями”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профминимума   МКОУ Воднобуерачной СШ  в 2023/2024  учебном году</dc:title>
  <dc:creator>tgs</dc:creator>
  <cp:lastModifiedBy>tgs</cp:lastModifiedBy>
  <cp:revision>76</cp:revision>
  <dcterms:created xsi:type="dcterms:W3CDTF">2023-12-20T12:32:55Z</dcterms:created>
  <dcterms:modified xsi:type="dcterms:W3CDTF">2023-12-25T07:43:55Z</dcterms:modified>
</cp:coreProperties>
</file>