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6" r:id="rId4"/>
    <p:sldId id="271" r:id="rId5"/>
    <p:sldId id="260" r:id="rId6"/>
    <p:sldId id="272" r:id="rId7"/>
    <p:sldId id="273" r:id="rId8"/>
    <p:sldId id="274" r:id="rId9"/>
    <p:sldId id="261" r:id="rId10"/>
    <p:sldId id="276" r:id="rId11"/>
    <p:sldId id="275" r:id="rId12"/>
    <p:sldId id="268" r:id="rId13"/>
    <p:sldId id="263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7.296961391260294E-2"/>
          <c:y val="6.5585875984251973E-2"/>
          <c:w val="0.56147736039826346"/>
          <c:h val="0.4921215551181103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пластик делают из нефти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пластиковая бутылка разлагается больше 400 лет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что такое биопластик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85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биопластика —  делают из растений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3">
                  <c:v>89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биопластик не может  просто разлагаться 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4">
                  <c:v>72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биопластик — это хорошее решение  проблем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знают</c:v>
                </c:pt>
                <c:pt idx="1">
                  <c:v>понимают</c:v>
                </c:pt>
                <c:pt idx="2">
                  <c:v>слышали</c:v>
                </c:pt>
                <c:pt idx="3">
                  <c:v>правильно сказали</c:v>
                </c:pt>
                <c:pt idx="4">
                  <c:v>знают</c:v>
                </c:pt>
                <c:pt idx="5">
                  <c:v>считают</c:v>
                </c:pt>
              </c:strCache>
            </c:strRef>
          </c:cat>
          <c:val>
            <c:numRef>
              <c:f>Лист1!$G$2:$G$7</c:f>
              <c:numCache>
                <c:formatCode>General</c:formatCode>
                <c:ptCount val="6"/>
                <c:pt idx="5">
                  <c:v>70</c:v>
                </c:pt>
              </c:numCache>
            </c:numRef>
          </c:val>
        </c:ser>
        <c:shape val="cylinder"/>
        <c:axId val="112136960"/>
        <c:axId val="112138496"/>
        <c:axId val="0"/>
      </c:bar3DChart>
      <c:catAx>
        <c:axId val="112136960"/>
        <c:scaling>
          <c:orientation val="minMax"/>
        </c:scaling>
        <c:axPos val="b"/>
        <c:tickLblPos val="nextTo"/>
        <c:crossAx val="112138496"/>
        <c:crosses val="autoZero"/>
        <c:auto val="1"/>
        <c:lblAlgn val="ctr"/>
        <c:lblOffset val="100"/>
      </c:catAx>
      <c:valAx>
        <c:axId val="112138496"/>
        <c:scaling>
          <c:orientation val="minMax"/>
        </c:scaling>
        <c:axPos val="l"/>
        <c:majorGridlines/>
        <c:numFmt formatCode="General" sourceLinked="1"/>
        <c:tickLblPos val="nextTo"/>
        <c:crossAx val="11213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133858267716569"/>
          <c:y val="0"/>
          <c:w val="0.36866141732283492"/>
          <c:h val="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базовый 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гибкость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глицерина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гибкость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двойной глицерин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гибкость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 куркумой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гибкость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 волокнами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гибкость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axId val="163723520"/>
        <c:axId val="163735808"/>
      </c:barChart>
      <c:catAx>
        <c:axId val="163723520"/>
        <c:scaling>
          <c:orientation val="minMax"/>
        </c:scaling>
        <c:axPos val="b"/>
        <c:tickLblPos val="nextTo"/>
        <c:crossAx val="163735808"/>
        <c:crosses val="autoZero"/>
        <c:auto val="1"/>
        <c:lblAlgn val="ctr"/>
        <c:lblOffset val="100"/>
      </c:catAx>
      <c:valAx>
        <c:axId val="163735808"/>
        <c:scaling>
          <c:orientation val="minMax"/>
        </c:scaling>
        <c:axPos val="l"/>
        <c:majorGridlines/>
        <c:numFmt formatCode="General" sourceLinked="1"/>
        <c:tickLblPos val="nextTo"/>
        <c:crossAx val="16372352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базовый 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прочность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 глицерина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прочность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двойной глицерин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прочность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 куркумой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прочность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 волокнами</c:v>
                </c:pt>
              </c:strCache>
            </c:strRef>
          </c:tx>
          <c:cat>
            <c:strRef>
              <c:f>Лист1!$A$2:$A$5</c:f>
              <c:strCache>
                <c:ptCount val="1"/>
                <c:pt idx="0">
                  <c:v>прочность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</c:ser>
        <c:axId val="163767040"/>
        <c:axId val="163768576"/>
      </c:barChart>
      <c:catAx>
        <c:axId val="163767040"/>
        <c:scaling>
          <c:orientation val="minMax"/>
        </c:scaling>
        <c:axPos val="b"/>
        <c:tickLblPos val="nextTo"/>
        <c:crossAx val="163768576"/>
        <c:crosses val="autoZero"/>
        <c:auto val="1"/>
        <c:lblAlgn val="ctr"/>
        <c:lblOffset val="100"/>
      </c:catAx>
      <c:valAx>
        <c:axId val="163768576"/>
        <c:scaling>
          <c:orientation val="minMax"/>
        </c:scaling>
        <c:axPos val="l"/>
        <c:majorGridlines/>
        <c:numFmt formatCode="General" sourceLinked="1"/>
        <c:tickLblPos val="nextTo"/>
        <c:crossAx val="1637670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i?id=7a25d18bed58391802974fe8b744ce024a502651-5246113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1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2976" y="285728"/>
            <a:ext cx="6655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СРАВНИТЕЛЬНЫЙ АНАЛИЗ СВОЙСТВ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285860"/>
          <a:ext cx="471487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3286116" y="3929066"/>
          <a:ext cx="5181606" cy="2928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43042" y="928670"/>
            <a:ext cx="2814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Кто самый гибкий?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29058" y="3214686"/>
            <a:ext cx="364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Кто самый прочный?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28794" y="285728"/>
            <a:ext cx="4947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Гипотеза: ДА или НЕТ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23556" name="Picture 4" descr="https://avatars.mds.yandex.net/i?id=dd991c0a895fba28bb27aa1949bf8f697baffc47-1980598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785818" cy="710344"/>
          </a:xfrm>
          <a:prstGeom prst="rect">
            <a:avLst/>
          </a:prstGeom>
          <a:noFill/>
        </p:spPr>
      </p:pic>
      <p:pic>
        <p:nvPicPr>
          <p:cNvPr id="23558" name="Picture 6" descr="https://avatars.mds.yandex.net/i?id=70404a266b1b3030f3ec33a57f4d289d338964ec-5331420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00042"/>
            <a:ext cx="714380" cy="714381"/>
          </a:xfrm>
          <a:prstGeom prst="rect">
            <a:avLst/>
          </a:prstGeom>
          <a:noFill/>
        </p:spPr>
      </p:pic>
      <p:pic>
        <p:nvPicPr>
          <p:cNvPr id="23566" name="Picture 14" descr="https://avatars.mds.yandex.net/i?id=79db3d5794d3acef3d33c2ecaee42cbeaf09c781-4831580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5429264"/>
            <a:ext cx="1000132" cy="1000132"/>
          </a:xfrm>
          <a:prstGeom prst="rect">
            <a:avLst/>
          </a:prstGeom>
          <a:noFill/>
        </p:spPr>
      </p:pic>
      <p:pic>
        <p:nvPicPr>
          <p:cNvPr id="23568" name="Picture 16" descr="https://avatars.mds.yandex.net/i?id=71e49de569249d63ed820a916977207c44df8eb1-4869642-images-thumbs&amp;n=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14818"/>
            <a:ext cx="1214446" cy="1214446"/>
          </a:xfrm>
          <a:prstGeom prst="rect">
            <a:avLst/>
          </a:prstGeom>
          <a:noFill/>
        </p:spPr>
      </p:pic>
      <p:pic>
        <p:nvPicPr>
          <p:cNvPr id="23570" name="Picture 18" descr="https://avatars.mds.yandex.net/i?id=97cf5d9740688c8986136dc3504e533fc511cbff-8331156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2143116"/>
            <a:ext cx="1285884" cy="148549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28586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Подтвердилось:</a:t>
            </a:r>
            <a:r>
              <a:rPr lang="ru-RU" sz="2000" dirty="0" smtClean="0"/>
              <a:t> </a:t>
            </a:r>
          </a:p>
          <a:p>
            <a:r>
              <a:rPr lang="ru-RU" sz="2000" dirty="0" smtClean="0"/>
              <a:t>Создать </a:t>
            </a:r>
            <a:r>
              <a:rPr lang="ru-RU" sz="2000" dirty="0" err="1" smtClean="0"/>
              <a:t>биопластик</a:t>
            </a:r>
            <a:r>
              <a:rPr lang="ru-RU" sz="2000" dirty="0" smtClean="0"/>
              <a:t> дома — РЕАЛЬНО.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11429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Не подтвердилось:</a:t>
            </a:r>
            <a:r>
              <a:rPr lang="ru-RU" sz="2400" dirty="0" smtClean="0"/>
              <a:t> </a:t>
            </a:r>
          </a:p>
          <a:p>
            <a:r>
              <a:rPr lang="ru-RU" sz="2400" dirty="0" smtClean="0"/>
              <a:t>Он не заменит бутылки (боится воды).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071678"/>
            <a:ext cx="4572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Где применить?</a:t>
            </a:r>
            <a:endParaRPr lang="ru-RU" dirty="0" smtClean="0"/>
          </a:p>
          <a:p>
            <a:pPr lvl="1"/>
            <a:r>
              <a:rPr lang="ru-RU" sz="2400" dirty="0" smtClean="0"/>
              <a:t>🎄 Елочные игрушки, брелоки</a:t>
            </a:r>
          </a:p>
          <a:p>
            <a:pPr lvl="1"/>
            <a:r>
              <a:rPr lang="ru-RU" sz="2400" dirty="0" smtClean="0"/>
              <a:t>🏷️ Этикетки для рассады (сгниют сами)</a:t>
            </a:r>
          </a:p>
          <a:p>
            <a:pPr lvl="1"/>
            <a:r>
              <a:rPr lang="ru-RU" sz="2400" dirty="0" smtClean="0"/>
              <a:t>📦 Упаковка для сухих продуктов</a:t>
            </a:r>
            <a:endParaRPr lang="ru-RU" sz="2400" dirty="0"/>
          </a:p>
        </p:txBody>
      </p:sp>
      <p:pic>
        <p:nvPicPr>
          <p:cNvPr id="33794" name="Picture 2" descr="https://avatars.mds.yandex.net/i?id=7b51c5732bc791e91d38f800bd037b58325ab392-10354912-images-thumbs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57290" y="4357694"/>
            <a:ext cx="2219016" cy="169067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/>
          <a:srcRect l="33465" t="25950" r="43470" b="20175"/>
          <a:stretch>
            <a:fillRect/>
          </a:stretch>
        </p:blipFill>
        <p:spPr bwMode="auto">
          <a:xfrm rot="16200000">
            <a:off x="3797830" y="3417352"/>
            <a:ext cx="1785949" cy="223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 l="38283" t="35415" r="40627" b="17990"/>
          <a:stretch>
            <a:fillRect/>
          </a:stretch>
        </p:blipFill>
        <p:spPr bwMode="auto">
          <a:xfrm>
            <a:off x="5643570" y="4071942"/>
            <a:ext cx="216992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25602" name="AutoShape 2" descr="C:\Users\User\AppData\Local\Temp\{D32780FA-FC27-46BB-BE3B-EB345BC0E864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C:\Users\User\AppData\Local\Temp\{874F91C2-C6C7-4EAB-B199-BFAB4A8A8FCA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 l="33596" t="24510" r="33597" b="17246"/>
          <a:stretch>
            <a:fillRect/>
          </a:stretch>
        </p:blipFill>
        <p:spPr bwMode="auto">
          <a:xfrm>
            <a:off x="1571604" y="928670"/>
            <a:ext cx="600079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БИОПЛАСТИК – не миф, а реальность.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БИОПЛАСТИК— ЭТО ПЕРСПЕКТИВНОЕ НАЧАЛО, НЕ ВОЛШЕБСТВО.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33596" t="24510" r="33597" b="15062"/>
          <a:stretch>
            <a:fillRect/>
          </a:stretch>
        </p:blipFill>
        <p:spPr bwMode="auto">
          <a:xfrm>
            <a:off x="0" y="11036"/>
            <a:ext cx="9144000" cy="684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428604"/>
            <a:ext cx="91006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«Самый лучший пластик — это тот, который не был произведен».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pic>
        <p:nvPicPr>
          <p:cNvPr id="26626" name="Picture 2" descr="https://avatars.mds.yandex.net/i?id=5a1316b25131f0d08f776af1884182a6239afd79-5221140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00042"/>
            <a:ext cx="4572000" cy="10953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37502" t="23782" r="29300" b="15062"/>
          <a:stretch>
            <a:fillRect/>
          </a:stretch>
        </p:blipFill>
        <p:spPr bwMode="auto">
          <a:xfrm>
            <a:off x="2214546" y="1785926"/>
            <a:ext cx="4500594" cy="444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 descr="https://avatars.mds.yandex.net/i?id=f17f0230a85bd1beab7d9754d981e3514946f5cb-12473946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2857500"/>
          </a:xfrm>
          <a:prstGeom prst="rect">
            <a:avLst/>
          </a:prstGeom>
          <a:noFill/>
        </p:spPr>
      </p:pic>
      <p:pic>
        <p:nvPicPr>
          <p:cNvPr id="14340" name="Picture 4" descr="https://avatars.mds.yandex.net/i?id=867a1977155f95048534512d2cf40cb58f34df21-12492711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2857496"/>
          </a:xfrm>
          <a:prstGeom prst="rect">
            <a:avLst/>
          </a:prstGeom>
          <a:noFill/>
        </p:spPr>
      </p:pic>
      <p:pic>
        <p:nvPicPr>
          <p:cNvPr id="14342" name="Picture 6" descr="https://avatars.mds.yandex.net/i?id=8677807e23a7b3932e889d58ca2bb49004e45e76-5101651-images-thumbs&amp;n=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3857629"/>
            <a:ext cx="6215106" cy="30003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928934"/>
            <a:ext cx="90131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ПЛАСТИКОВАЯ БУТЫЛКА → 400 ЛЕТ</a:t>
            </a:r>
            <a:b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УДОБСТВО - КОШМАР ДЛЯ ПЛАНЕТЫ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0" cy="3429001"/>
          </a:xfrm>
          <a:prstGeom prst="rect">
            <a:avLst/>
          </a:prstGeom>
          <a:noFill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2572" y="3429001"/>
            <a:ext cx="6531428" cy="342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4386292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МКОУ </a:t>
            </a:r>
            <a:r>
              <a:rPr lang="ru-RU" sz="2700" b="1" dirty="0" err="1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Воднобуерачная</a:t>
            </a:r>
            <a:r>
              <a:rPr lang="ru-RU" sz="2700" b="1" dirty="0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СШ </a:t>
            </a:r>
            <a:br>
              <a:rPr lang="ru-RU" sz="2700" b="1" dirty="0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700" b="1" dirty="0" err="1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Камышинского</a:t>
            </a:r>
            <a:r>
              <a:rPr lang="ru-RU" sz="2700" b="1" dirty="0" smtClean="0">
                <a:ln>
                  <a:solidFill>
                    <a:srgbClr val="00B05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 муниципального района</a:t>
            </a:r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</a:br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</a:br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</a:br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Биопластик</a:t>
            </a:r>
            <a:r>
              <a:rPr lang="ru-RU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своими руками: миф или реальность?»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919008"/>
            <a:ext cx="44291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Выполнили: учащиеся 7 класса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Адаменко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Роман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Джафарова Елизавета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Научный руководитель: учитель биологии и химии Джафарова Ольга Михайловна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Изучить свойства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биопластика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получить образцы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биопластика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 крахмала в домашних условиях.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*Изучить теоретические основы: что такое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биопластик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их виды, свойства, преимущества и недостатки.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*Изучить уже существующие примеры применения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биопластика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мире.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*Освоить методику получения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биопластика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 картофельного или кукурузного крахмала.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*Провести эксперименты по изготовлению нескольких образцов с разными свойствами (гибкий/жесткий, прозрачный/непрозрачный).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*Протестировать полученные образцы: оценить их прочность, гибкость, растворимость в воде, время разложения в почве.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*Предложить возможные варианты применения созданных материалов в повседневной жизни.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*Сделать выводы о подтверждении или опровержении гипотезы.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8676" name="Picture 4" descr="https://avatars.mds.yandex.net/i?id=abf1199d8a647a314e9870d4385280898261dd34-9052188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143487"/>
            <a:ext cx="1714512" cy="1714513"/>
          </a:xfrm>
          <a:prstGeom prst="rect">
            <a:avLst/>
          </a:prstGeom>
          <a:noFill/>
        </p:spPr>
      </p:pic>
      <p:pic>
        <p:nvPicPr>
          <p:cNvPr id="28678" name="Picture 6" descr="https://avatars.mds.yandex.net/i?id=24312aa560b3ffd6c049091dbfb72c5a62eb87e7-8975527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5214925"/>
            <a:ext cx="1643074" cy="1643075"/>
          </a:xfrm>
          <a:prstGeom prst="rect">
            <a:avLst/>
          </a:prstGeom>
          <a:noFill/>
        </p:spPr>
      </p:pic>
      <p:pic>
        <p:nvPicPr>
          <p:cNvPr id="28680" name="Picture 8" descr="https://avatars.mds.yandex.net/i?id=333b3ddecb44ba9b51b8cb0636bd340d3b681929-9152550-images-thumbs&amp;n=13"/>
          <p:cNvPicPr>
            <a:picLocks noChangeAspect="1" noChangeArrowheads="1"/>
          </p:cNvPicPr>
          <p:nvPr/>
        </p:nvPicPr>
        <p:blipFill>
          <a:blip r:embed="rId5"/>
          <a:srcRect l="17188" t="3125" r="21875"/>
          <a:stretch>
            <a:fillRect/>
          </a:stretch>
        </p:blipFill>
        <p:spPr bwMode="auto">
          <a:xfrm>
            <a:off x="3428992" y="5097706"/>
            <a:ext cx="2214578" cy="1760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sp>
        <p:nvSpPr>
          <p:cNvPr id="17410" name="AutoShape 2" descr="C:\Users\User\AppData\Local\Temp\{19DDC5D9-F80B-410A-89C0-B45658DA1A32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19062" t="7827" r="19044" b="7804"/>
          <a:stretch>
            <a:fillRect/>
          </a:stretch>
        </p:blipFill>
        <p:spPr bwMode="auto">
          <a:xfrm>
            <a:off x="214282" y="785794"/>
            <a:ext cx="407193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0"/>
            <a:ext cx="6999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такое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биопластик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266" name="AutoShape 2" descr="https://i.oneme.ru/i?r=BTE2sh_eZW7g8kugOdIm2NotwC6uobDy1ZvVIv3tP4UU4gBZ_CTq8ODf4q0ueIP5ex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C:\Users\User\AppData\Local\Temp\{CADAD602-57F3-4368-B39D-6F80100182A5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/>
          <a:srcRect l="33597" t="24510" r="33987" b="15062"/>
          <a:stretch>
            <a:fillRect/>
          </a:stretch>
        </p:blipFill>
        <p:spPr bwMode="auto">
          <a:xfrm>
            <a:off x="4286248" y="785794"/>
            <a:ext cx="40719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pic>
        <p:nvPicPr>
          <p:cNvPr id="2" name="Рисунок 1" descr="C:\Users\DNS\Downloads\IMG_20260213_121043_797.jpg"/>
          <p:cNvPicPr/>
          <p:nvPr/>
        </p:nvPicPr>
        <p:blipFill>
          <a:blip r:embed="rId3" cstate="print"/>
          <a:srcRect t="9179"/>
          <a:stretch>
            <a:fillRect/>
          </a:stretch>
        </p:blipFill>
        <p:spPr bwMode="auto">
          <a:xfrm>
            <a:off x="0" y="0"/>
            <a:ext cx="3010715" cy="339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/>
          <p:nvPr/>
        </p:nvGraphicFramePr>
        <p:xfrm>
          <a:off x="0" y="3000372"/>
          <a:ext cx="9144000" cy="385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698" name="Picture 2" descr="https://avatars.mds.yandex.net/i?id=8e3d483e436908559bcaf5df8f5a960ef164e8f3-5211215-images-thumbs&amp;n=13"/>
          <p:cNvPicPr>
            <a:picLocks noChangeAspect="1" noChangeArrowheads="1"/>
          </p:cNvPicPr>
          <p:nvPr/>
        </p:nvPicPr>
        <p:blipFill>
          <a:blip r:embed="rId5"/>
          <a:srcRect l="31074" r="32869"/>
          <a:stretch>
            <a:fillRect/>
          </a:stretch>
        </p:blipFill>
        <p:spPr bwMode="auto">
          <a:xfrm>
            <a:off x="6858016" y="142852"/>
            <a:ext cx="1643074" cy="2392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0216" cy="6857999"/>
          </a:xfrm>
          <a:prstGeom prst="rect">
            <a:avLst/>
          </a:prstGeom>
          <a:noFill/>
        </p:spPr>
      </p:pic>
      <p:pic>
        <p:nvPicPr>
          <p:cNvPr id="6" name="Рисунок 5" descr="D:\проект\проект фото\Новая папка\IMG_20260213_121007_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714884"/>
            <a:ext cx="3653790" cy="205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avatars.mds.yandex.net/i?id=c197de3c4d9cc667d40100c530a926f1e181b020-16459044-images-thumbs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0"/>
            <a:ext cx="4572000" cy="3048001"/>
          </a:xfrm>
          <a:prstGeom prst="rect">
            <a:avLst/>
          </a:prstGeom>
          <a:noFill/>
        </p:spPr>
      </p:pic>
      <p:pic>
        <p:nvPicPr>
          <p:cNvPr id="2" name="Рисунок 1" descr="C:\Users\DNS\Downloads\IMG_20260213_120937_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996940" y="0"/>
            <a:ext cx="314706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6"/>
          <a:srcRect l="39030" t="28230" r="39532" b="30383"/>
          <a:stretch>
            <a:fillRect/>
          </a:stretch>
        </p:blipFill>
        <p:spPr bwMode="auto">
          <a:xfrm>
            <a:off x="0" y="0"/>
            <a:ext cx="2680338" cy="240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проект\проект фото\Новая папка\IMG_20260213_121028_9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786058"/>
            <a:ext cx="2959420" cy="1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проект\проект фото\Новая папка\IMG_20260213_121029_2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2786058"/>
            <a:ext cx="2857520" cy="189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20216" cy="6857999"/>
          </a:xfrm>
          <a:prstGeom prst="rect">
            <a:avLst/>
          </a:prstGeom>
          <a:noFill/>
        </p:spPr>
      </p:pic>
      <p:pic>
        <p:nvPicPr>
          <p:cNvPr id="19463" name="Picture 7" descr="https://avatars.mds.yandex.net/i?id=0e76702a1e428919eb3d35080ac281070365d9f8-5232419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000372"/>
            <a:ext cx="642942" cy="642942"/>
          </a:xfrm>
          <a:prstGeom prst="rect">
            <a:avLst/>
          </a:prstGeom>
          <a:noFill/>
        </p:spPr>
      </p:pic>
      <p:pic>
        <p:nvPicPr>
          <p:cNvPr id="19458" name="Picture 2" descr="https://avatars.mds.yandex.net/i?id=34845008a7ffc16ed16c737fd812492533393674-4566122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000240"/>
            <a:ext cx="642942" cy="6429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1785926"/>
            <a:ext cx="50006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3200" dirty="0" smtClean="0"/>
              <a:t>1. Базовый рецепт</a:t>
            </a:r>
          </a:p>
          <a:p>
            <a:r>
              <a:rPr lang="ru-RU" dirty="0" smtClean="0"/>
              <a:t>(крахмал, глицерин, уксус и вода)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500166" y="3000372"/>
            <a:ext cx="3129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Без глицерина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785786" y="3000372"/>
            <a:ext cx="642942" cy="642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750067" y="3036091"/>
            <a:ext cx="642942" cy="571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5" name="Picture 9" descr="https://avatars.mds.yandex.net/i?id=0e76702a1e428919eb3d35080ac281070365d9f8-5232419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929034"/>
            <a:ext cx="571504" cy="571504"/>
          </a:xfrm>
          <a:prstGeom prst="rect">
            <a:avLst/>
          </a:prstGeom>
          <a:noFill/>
        </p:spPr>
      </p:pic>
      <p:pic>
        <p:nvPicPr>
          <p:cNvPr id="19467" name="Picture 11" descr="https://avatars.mds.yandex.net/i?id=e1390ed9b388ba5b4e790111391c5f171b8702c7-4456735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3929066"/>
            <a:ext cx="642942" cy="64294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000232" y="3929066"/>
            <a:ext cx="3970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3. Двойной глицерин </a:t>
            </a:r>
            <a:endParaRPr lang="ru-RU" sz="3200" dirty="0"/>
          </a:p>
        </p:txBody>
      </p:sp>
      <p:pic>
        <p:nvPicPr>
          <p:cNvPr id="19469" name="Picture 13" descr="https://avatars.mds.yandex.net/i?id=2688b5caae1f678b55f6eae4084b3cfa084b4062-4824873-images-thumbs&amp;n=13"/>
          <p:cNvPicPr>
            <a:picLocks noChangeAspect="1" noChangeArrowheads="1"/>
          </p:cNvPicPr>
          <p:nvPr/>
        </p:nvPicPr>
        <p:blipFill>
          <a:blip r:embed="rId7" cstate="print"/>
          <a:srcRect l="12000" t="18000" r="9998" b="15999"/>
          <a:stretch>
            <a:fillRect/>
          </a:stretch>
        </p:blipFill>
        <p:spPr bwMode="auto">
          <a:xfrm>
            <a:off x="928662" y="4786322"/>
            <a:ext cx="571504" cy="48358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928794" y="4857760"/>
            <a:ext cx="2677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4. С куркумой </a:t>
            </a:r>
            <a:endParaRPr lang="ru-RU" sz="3200" dirty="0"/>
          </a:p>
        </p:txBody>
      </p:sp>
      <p:pic>
        <p:nvPicPr>
          <p:cNvPr id="19471" name="Picture 15" descr="https://avatars.mds.yandex.net/i?id=0fdafa25081c0364d1f3001071a18597_sr-10505565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5572140"/>
            <a:ext cx="509574" cy="50957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00232" y="5572140"/>
            <a:ext cx="3214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5. С волокнами </a:t>
            </a:r>
            <a:endParaRPr lang="ru-RU" sz="3200" dirty="0"/>
          </a:p>
        </p:txBody>
      </p:sp>
      <p:pic>
        <p:nvPicPr>
          <p:cNvPr id="19473" name="Picture 17" descr="https://avatars.mds.yandex.net/i?id=28023a3362a0832855880feab8f838d694275990-5754327-images-thumbs&amp;n=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24" y="0"/>
            <a:ext cx="3714776" cy="364333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2285984" y="214290"/>
            <a:ext cx="2291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Практика. </a:t>
            </a:r>
          </a:p>
        </p:txBody>
      </p:sp>
      <p:pic>
        <p:nvPicPr>
          <p:cNvPr id="18" name="Рисунок 17" descr="D:\проект\проект фото\Новая папка\IMG_20260213_120951_119.jpg"/>
          <p:cNvPicPr/>
          <p:nvPr/>
        </p:nvPicPr>
        <p:blipFill>
          <a:blip r:embed="rId10"/>
          <a:srcRect l="67664" t="36024" r="10526" b="24666"/>
          <a:stretch>
            <a:fillRect/>
          </a:stretch>
        </p:blipFill>
        <p:spPr bwMode="auto">
          <a:xfrm>
            <a:off x="5143504" y="4714884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D:\проект\проект фото\Новая папка\IMG_20260213_120951_119.jpg"/>
          <p:cNvPicPr/>
          <p:nvPr/>
        </p:nvPicPr>
        <p:blipFill>
          <a:blip r:embed="rId11" cstate="print"/>
          <a:srcRect l="8402" t="852" r="54354" b="62183"/>
          <a:stretch>
            <a:fillRect/>
          </a:stretch>
        </p:blipFill>
        <p:spPr bwMode="auto">
          <a:xfrm>
            <a:off x="4786314" y="5786454"/>
            <a:ext cx="1571636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проект\проект фото\Новая папка\IMG_20260213_120951_119.jpg"/>
          <p:cNvPicPr/>
          <p:nvPr/>
        </p:nvPicPr>
        <p:blipFill>
          <a:blip r:embed="rId12" cstate="print"/>
          <a:srcRect l="33183" t="48162" r="35659" b="2488"/>
          <a:stretch>
            <a:fillRect/>
          </a:stretch>
        </p:blipFill>
        <p:spPr bwMode="auto">
          <a:xfrm>
            <a:off x="5857884" y="3786190"/>
            <a:ext cx="1214446" cy="77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D:\проект\проект фото\Новая папка\IMG_20260213_120951_119.jpg"/>
          <p:cNvPicPr/>
          <p:nvPr/>
        </p:nvPicPr>
        <p:blipFill>
          <a:blip r:embed="rId13" cstate="print"/>
          <a:srcRect l="47204" t="2645" r="23196" b="60114"/>
          <a:stretch>
            <a:fillRect/>
          </a:stretch>
        </p:blipFill>
        <p:spPr bwMode="auto">
          <a:xfrm>
            <a:off x="5357818" y="1928802"/>
            <a:ext cx="121444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:\проект\проект фото\Новая папка\IMG_20260213_120951_119.jpg"/>
          <p:cNvPicPr/>
          <p:nvPr/>
        </p:nvPicPr>
        <p:blipFill>
          <a:blip r:embed="rId14" cstate="print"/>
          <a:srcRect l="8402" t="35748" r="63702" b="31149"/>
          <a:stretch>
            <a:fillRect/>
          </a:stretch>
        </p:blipFill>
        <p:spPr bwMode="auto">
          <a:xfrm>
            <a:off x="4929190" y="2928934"/>
            <a:ext cx="9286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avatars.mds.yandex.net/i?id=d18db19dba69f704c2eca7e87c1fa2a82605e15e-918116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20216" cy="6857999"/>
          </a:xfrm>
          <a:prstGeom prst="rect">
            <a:avLst/>
          </a:prstGeom>
          <a:noFill/>
        </p:spPr>
      </p:pic>
      <p:pic>
        <p:nvPicPr>
          <p:cNvPr id="4" name="Рисунок 3" descr="D:\проект\проект фото\Новая папка\IMG_20260213_120951_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проект\проект фото\Новая папка\IMG_20260213_120951_0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714356"/>
            <a:ext cx="245745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роект\проект фото\Новая папка\IMG_20260213_120950_8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71472" y="4000504"/>
            <a:ext cx="2792730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проект\проект фото\Новая папка\IMG_20260213_121043_8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786190"/>
            <a:ext cx="2106930" cy="272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71736" y="214290"/>
            <a:ext cx="4725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Результаты испытаний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" name="Picture 17" descr="https://avatars.mds.yandex.net/i?id=28023a3362a0832855880feab8f838d694275990-5754327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928670"/>
            <a:ext cx="2786082" cy="2732504"/>
          </a:xfrm>
          <a:prstGeom prst="rect">
            <a:avLst/>
          </a:prstGeom>
          <a:noFill/>
        </p:spPr>
      </p:pic>
      <p:pic>
        <p:nvPicPr>
          <p:cNvPr id="5" name="Рисунок 4" descr="D:\проект\проект фото\Новая папка\IMG_20260213_120950_99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429000"/>
            <a:ext cx="221457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s://avatars.mds.yandex.net/i?id=c5aa447b0f51543b21da5c8669858e33d3803b69-4593296-images-thumbs&amp;n=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00167" y="3690919"/>
            <a:ext cx="1071570" cy="1071570"/>
          </a:xfrm>
          <a:prstGeom prst="rect">
            <a:avLst/>
          </a:prstGeom>
          <a:noFill/>
        </p:spPr>
      </p:pic>
      <p:pic>
        <p:nvPicPr>
          <p:cNvPr id="10244" name="Picture 4" descr="https://avatars.mds.yandex.net/i?id=d98fe6aa3751c15f8654b15eb7f9ac3ca6902c95-4599759-images-thumbs&amp;n=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6314" y="5357826"/>
            <a:ext cx="1500198" cy="112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144</Words>
  <PresentationFormat>Экран (4:3)</PresentationFormat>
  <Paragraphs>32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 </vt:lpstr>
      <vt:lpstr>МКОУ Воднобуерачная СШ  Камышинского муниципального района   «Биопластик своими руками: миф или реальность?» </vt:lpstr>
      <vt:lpstr>Цель проекта: Изучить свойства биопластика и получить образцы биопластика из крахмала в домашних условиях. Задачи: *Изучить теоретические основы: что такое биопластик, их виды, свойства, преимущества и недостатки. *Изучить уже существующие примеры применения биопластика в мире. *Освоить методику получения биопластика из картофельного или кукурузного крахмала. *Провести эксперименты по изготовлению нескольких образцов с разными свойствами (гибкий/жесткий, прозрачный/непрозрачный). *Протестировать полученные образцы: оценить их прочность, гибкость, растворимость в воде, время разложения в почве. *Предложить возможные варианты применения созданных материалов в повседневной жизни. *Сделать выводы о подтверждении или опровержении гипотезы.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«Биопластик своими руками: миф или реальность?»</dc:title>
  <dc:creator>User</dc:creator>
  <cp:lastModifiedBy>User</cp:lastModifiedBy>
  <cp:revision>31</cp:revision>
  <dcterms:created xsi:type="dcterms:W3CDTF">2026-01-26T20:09:48Z</dcterms:created>
  <dcterms:modified xsi:type="dcterms:W3CDTF">2026-03-03T11:17:37Z</dcterms:modified>
</cp:coreProperties>
</file>